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9" r:id="rId1"/>
  </p:sldMasterIdLst>
  <p:notesMasterIdLst>
    <p:notesMasterId r:id="rId38"/>
  </p:notesMasterIdLst>
  <p:sldIdLst>
    <p:sldId id="256" r:id="rId2"/>
    <p:sldId id="257" r:id="rId3"/>
    <p:sldId id="260" r:id="rId4"/>
    <p:sldId id="262"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4" r:id="rId24"/>
    <p:sldId id="283" r:id="rId25"/>
    <p:sldId id="285" r:id="rId26"/>
    <p:sldId id="286" r:id="rId27"/>
    <p:sldId id="287" r:id="rId28"/>
    <p:sldId id="288" r:id="rId29"/>
    <p:sldId id="289" r:id="rId30"/>
    <p:sldId id="290" r:id="rId31"/>
    <p:sldId id="291" r:id="rId32"/>
    <p:sldId id="293" r:id="rId33"/>
    <p:sldId id="294" r:id="rId34"/>
    <p:sldId id="299" r:id="rId35"/>
    <p:sldId id="300" r:id="rId36"/>
    <p:sldId id="301" r:id="rId37"/>
  </p:sldIdLst>
  <p:sldSz cx="12192000" cy="6858000"/>
  <p:notesSz cx="6858000" cy="9144000"/>
  <p:embeddedFontLst>
    <p:embeddedFont>
      <p:font typeface="Wingdings 3" panose="05040102010807070707" pitchFamily="18" charset="2"/>
      <p:regular r:id="rId39"/>
    </p:embeddedFont>
    <p:embeddedFont>
      <p:font typeface="Calibri" panose="020F0502020204030204" pitchFamily="34" charset="0"/>
      <p:regular r:id="rId40"/>
      <p:bold r:id="rId41"/>
      <p:italic r:id="rId42"/>
      <p:boldItalic r:id="rId43"/>
    </p:embeddedFont>
    <p:embeddedFont>
      <p:font typeface="Noto Sans Symbols" panose="020B0604020202020204" charset="0"/>
      <p:regular r:id="rId44"/>
      <p:bold r:id="rId45"/>
    </p:embeddedFont>
    <p:embeddedFont>
      <p:font typeface="Trebuchet MS" panose="020B0603020202020204" pitchFamily="3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2" roundtripDataSignature="AMtx7mhAli3G6/DohQLJWSF/z1SM/2L/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423BA6F-12A4-406A-ABB0-D7985793576B}">
  <a:tblStyle styleId="{9423BA6F-12A4-406A-ABB0-D7985793576B}"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648"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66"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64"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100673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a:t>
            </a:fld>
            <a:endParaRPr/>
          </a:p>
        </p:txBody>
      </p:sp>
    </p:spTree>
    <p:extLst>
      <p:ext uri="{BB962C8B-B14F-4D97-AF65-F5344CB8AC3E}">
        <p14:creationId xmlns:p14="http://schemas.microsoft.com/office/powerpoint/2010/main" val="2563681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4" name="Google Shape;154;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4160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 name="Google Shape;17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55849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33067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7" name="Google Shape;21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86778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5" name="Google Shape;22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0910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51231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1" name="Google Shape;24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18183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9" name="Google Shape;24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58881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7" name="Google Shape;25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80665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38864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3" name="Google Shape;27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02264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1" name="Google Shape;281;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52091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9" name="Google Shape;28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09999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7" name="Google Shape;297;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23702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07369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3" name="Google Shape;31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305681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1" name="Google Shape;321;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99643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9" name="Google Shape;32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4457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5689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5" name="Google Shape;345;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28451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3" name="Google Shape;353;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504056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9" name="Google Shape;36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49513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552543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7" name="Google Shape;37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432670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5" name="Google Shape;38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682456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3" name="Google Shape;393;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934104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73303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2d3b9c41c3c_1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2d3b9c41c3c_1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0" name="Google Shape;410;g2d3b9c41c3c_1_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29</a:t>
            </a:fld>
            <a:endParaRPr/>
          </a:p>
        </p:txBody>
      </p:sp>
    </p:spTree>
    <p:extLst>
      <p:ext uri="{BB962C8B-B14F-4D97-AF65-F5344CB8AC3E}">
        <p14:creationId xmlns:p14="http://schemas.microsoft.com/office/powerpoint/2010/main" val="3881668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6" name="Google Shape;41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022738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3" name="Google Shape;42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079805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4" name="Google Shape;44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7113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2" name="Google Shape;452;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899915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2" name="Google Shape;49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531463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123217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8" name="Google Shape;508;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27424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endParaRPr lang="es-AR"/>
          </a:p>
        </p:txBody>
      </p:sp>
      <p:sp>
        <p:nvSpPr>
          <p:cNvPr id="5" name="Footer Placeholder 4"/>
          <p:cNvSpPr>
            <a:spLocks noGrp="1"/>
          </p:cNvSpPr>
          <p:nvPr>
            <p:ph type="ftr" sz="quarter" idx="11"/>
          </p:nvPr>
        </p:nvSpPr>
        <p:spPr/>
        <p:txBody>
          <a:bodyPr/>
          <a:lstStyle/>
          <a:p>
            <a:r>
              <a:rPr lang="es-AR" smtClean="0"/>
              <a:t>Material de uso exclusivamente interno.Sector Discapacidad</a:t>
            </a:r>
            <a:endParaRPr lang="es-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373539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endParaRPr lang="es-AR"/>
          </a:p>
        </p:txBody>
      </p:sp>
      <p:sp>
        <p:nvSpPr>
          <p:cNvPr id="5" name="Footer Placeholder 4"/>
          <p:cNvSpPr>
            <a:spLocks noGrp="1"/>
          </p:cNvSpPr>
          <p:nvPr>
            <p:ph type="ftr" sz="quarter" idx="11"/>
          </p:nvPr>
        </p:nvSpPr>
        <p:spPr/>
        <p:txBody>
          <a:bodyPr/>
          <a:lstStyle/>
          <a:p>
            <a:r>
              <a:rPr lang="es-AR" smtClean="0"/>
              <a:t>Material de uso exclusivamente interno.Sector Discapacidad</a:t>
            </a:r>
            <a:endParaRPr lang="es-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785752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endParaRPr lang="es-AR"/>
          </a:p>
        </p:txBody>
      </p:sp>
      <p:sp>
        <p:nvSpPr>
          <p:cNvPr id="5" name="Footer Placeholder 4"/>
          <p:cNvSpPr>
            <a:spLocks noGrp="1"/>
          </p:cNvSpPr>
          <p:nvPr>
            <p:ph type="ftr" sz="quarter" idx="11"/>
          </p:nvPr>
        </p:nvSpPr>
        <p:spPr/>
        <p:txBody>
          <a:bodyPr/>
          <a:lstStyle/>
          <a:p>
            <a:r>
              <a:rPr lang="es-AR" smtClean="0"/>
              <a:t>Material de uso exclusivamente interno.Sector Discapacidad</a:t>
            </a:r>
            <a:endParaRPr lang="es-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745692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endParaRPr lang="es-AR"/>
          </a:p>
        </p:txBody>
      </p:sp>
      <p:sp>
        <p:nvSpPr>
          <p:cNvPr id="6" name="Footer Placeholder 5"/>
          <p:cNvSpPr>
            <a:spLocks noGrp="1"/>
          </p:cNvSpPr>
          <p:nvPr>
            <p:ph type="ftr" sz="quarter" idx="11"/>
          </p:nvPr>
        </p:nvSpPr>
        <p:spPr/>
        <p:txBody>
          <a:bodyPr/>
          <a:lstStyle/>
          <a:p>
            <a:r>
              <a:rPr lang="es-AR" smtClean="0"/>
              <a:t>Material de uso exclusivamente interno.Sector Discapacidad</a:t>
            </a:r>
            <a:endParaRPr lang="es-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3590294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endParaRPr lang="es-AR"/>
          </a:p>
        </p:txBody>
      </p:sp>
      <p:sp>
        <p:nvSpPr>
          <p:cNvPr id="8" name="Footer Placeholder 7"/>
          <p:cNvSpPr>
            <a:spLocks noGrp="1"/>
          </p:cNvSpPr>
          <p:nvPr>
            <p:ph type="ftr" sz="quarter" idx="11"/>
          </p:nvPr>
        </p:nvSpPr>
        <p:spPr/>
        <p:txBody>
          <a:bodyPr/>
          <a:lstStyle/>
          <a:p>
            <a:r>
              <a:rPr lang="es-AR" smtClean="0"/>
              <a:t>Material de uso exclusivamente interno.Sector Discapacidad</a:t>
            </a:r>
            <a:endParaRPr lang="es-AR"/>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3086787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endParaRPr lang="es-AR"/>
          </a:p>
        </p:txBody>
      </p:sp>
      <p:sp>
        <p:nvSpPr>
          <p:cNvPr id="4" name="Footer Placeholder 3"/>
          <p:cNvSpPr>
            <a:spLocks noGrp="1"/>
          </p:cNvSpPr>
          <p:nvPr>
            <p:ph type="ftr" sz="quarter" idx="11"/>
          </p:nvPr>
        </p:nvSpPr>
        <p:spPr/>
        <p:txBody>
          <a:bodyPr/>
          <a:lstStyle/>
          <a:p>
            <a:r>
              <a:rPr lang="es-AR" smtClean="0"/>
              <a:t>Material de uso exclusivamente interno.Sector Discapacidad</a:t>
            </a:r>
            <a:endParaRPr lang="es-A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3917753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s-AR"/>
          </a:p>
        </p:txBody>
      </p:sp>
      <p:sp>
        <p:nvSpPr>
          <p:cNvPr id="3" name="Footer Placeholder 2"/>
          <p:cNvSpPr>
            <a:spLocks noGrp="1"/>
          </p:cNvSpPr>
          <p:nvPr>
            <p:ph type="ftr" sz="quarter" idx="11"/>
          </p:nvPr>
        </p:nvSpPr>
        <p:spPr/>
        <p:txBody>
          <a:bodyPr/>
          <a:lstStyle/>
          <a:p>
            <a:r>
              <a:rPr lang="es-AR" smtClean="0"/>
              <a:t>Material de uso exclusivamente interno.Sector Discapacidad</a:t>
            </a:r>
            <a:endParaRPr lang="es-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3290148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endParaRPr lang="es-AR"/>
          </a:p>
        </p:txBody>
      </p:sp>
      <p:sp>
        <p:nvSpPr>
          <p:cNvPr id="6" name="Footer Placeholder 5"/>
          <p:cNvSpPr>
            <a:spLocks noGrp="1"/>
          </p:cNvSpPr>
          <p:nvPr>
            <p:ph type="ftr" sz="quarter" idx="11"/>
          </p:nvPr>
        </p:nvSpPr>
        <p:spPr/>
        <p:txBody>
          <a:bodyPr/>
          <a:lstStyle/>
          <a:p>
            <a:r>
              <a:rPr lang="es-AR" smtClean="0"/>
              <a:t>Material de uso exclusivamente interno.Sector Discapacidad</a:t>
            </a:r>
            <a:endParaRPr lang="es-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222895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endParaRPr lang="es-AR"/>
          </a:p>
        </p:txBody>
      </p:sp>
      <p:sp>
        <p:nvSpPr>
          <p:cNvPr id="6" name="Footer Placeholder 5"/>
          <p:cNvSpPr>
            <a:spLocks noGrp="1"/>
          </p:cNvSpPr>
          <p:nvPr>
            <p:ph type="ftr" sz="quarter" idx="11"/>
          </p:nvPr>
        </p:nvSpPr>
        <p:spPr/>
        <p:txBody>
          <a:bodyPr/>
          <a:lstStyle/>
          <a:p>
            <a:r>
              <a:rPr lang="es-AR" smtClean="0"/>
              <a:t>Material de uso exclusivamente interno.Sector Discapacidad</a:t>
            </a:r>
            <a:endParaRPr lang="es-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3004759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endParaRPr lang="es-AR"/>
          </a:p>
        </p:txBody>
      </p:sp>
      <p:sp>
        <p:nvSpPr>
          <p:cNvPr id="5" name="Footer Placeholder 4"/>
          <p:cNvSpPr>
            <a:spLocks noGrp="1"/>
          </p:cNvSpPr>
          <p:nvPr>
            <p:ph type="ftr" sz="quarter" idx="11"/>
          </p:nvPr>
        </p:nvSpPr>
        <p:spPr/>
        <p:txBody>
          <a:bodyPr/>
          <a:lstStyle/>
          <a:p>
            <a:r>
              <a:rPr lang="es-AR" smtClean="0"/>
              <a:t>Material de uso exclusivamente interno.Sector Discapacidad</a:t>
            </a:r>
            <a:endParaRPr lang="es-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484552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endParaRPr lang="es-AR"/>
          </a:p>
        </p:txBody>
      </p:sp>
      <p:sp>
        <p:nvSpPr>
          <p:cNvPr id="5" name="Footer Placeholder 4"/>
          <p:cNvSpPr>
            <a:spLocks noGrp="1"/>
          </p:cNvSpPr>
          <p:nvPr>
            <p:ph type="ftr" sz="quarter" idx="11"/>
          </p:nvPr>
        </p:nvSpPr>
        <p:spPr/>
        <p:txBody>
          <a:bodyPr/>
          <a:lstStyle/>
          <a:p>
            <a:r>
              <a:rPr lang="es-AR" smtClean="0"/>
              <a:t>Material de uso exclusivamente interno.Sector Discapacidad</a:t>
            </a:r>
            <a:endParaRPr lang="es-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53955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endParaRPr lang="es-AR"/>
          </a:p>
        </p:txBody>
      </p:sp>
      <p:sp>
        <p:nvSpPr>
          <p:cNvPr id="5" name="Footer Placeholder 4"/>
          <p:cNvSpPr>
            <a:spLocks noGrp="1"/>
          </p:cNvSpPr>
          <p:nvPr>
            <p:ph type="ftr" sz="quarter" idx="11"/>
          </p:nvPr>
        </p:nvSpPr>
        <p:spPr/>
        <p:txBody>
          <a:bodyPr/>
          <a:lstStyle/>
          <a:p>
            <a:r>
              <a:rPr lang="es-AR" smtClean="0"/>
              <a:t>Material de uso exclusivamente interno.Sector Discapacidad</a:t>
            </a:r>
            <a:endParaRPr lang="es-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69301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endParaRPr lang="es-AR"/>
          </a:p>
        </p:txBody>
      </p:sp>
      <p:sp>
        <p:nvSpPr>
          <p:cNvPr id="5" name="Footer Placeholder 4"/>
          <p:cNvSpPr>
            <a:spLocks noGrp="1"/>
          </p:cNvSpPr>
          <p:nvPr>
            <p:ph type="ftr" sz="quarter" idx="11"/>
          </p:nvPr>
        </p:nvSpPr>
        <p:spPr/>
        <p:txBody>
          <a:bodyPr/>
          <a:lstStyle/>
          <a:p>
            <a:r>
              <a:rPr lang="es-AR" smtClean="0"/>
              <a:t>Material de uso exclusivamente interno.Sector Discapacidad</a:t>
            </a:r>
            <a:endParaRPr lang="es-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70067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endParaRPr lang="es-AR"/>
          </a:p>
        </p:txBody>
      </p:sp>
      <p:sp>
        <p:nvSpPr>
          <p:cNvPr id="5" name="Footer Placeholder 4"/>
          <p:cNvSpPr>
            <a:spLocks noGrp="1"/>
          </p:cNvSpPr>
          <p:nvPr>
            <p:ph type="ftr" sz="quarter" idx="11"/>
          </p:nvPr>
        </p:nvSpPr>
        <p:spPr/>
        <p:txBody>
          <a:bodyPr/>
          <a:lstStyle/>
          <a:p>
            <a:r>
              <a:rPr lang="es-AR" smtClean="0"/>
              <a:t>Material de uso exclusivamente interno.Sector Discapacidad</a:t>
            </a:r>
            <a:endParaRPr lang="es-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5142927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endParaRPr lang="es-AR"/>
          </a:p>
        </p:txBody>
      </p:sp>
      <p:sp>
        <p:nvSpPr>
          <p:cNvPr id="5" name="Footer Placeholder 4"/>
          <p:cNvSpPr>
            <a:spLocks noGrp="1"/>
          </p:cNvSpPr>
          <p:nvPr>
            <p:ph type="ftr" sz="quarter" idx="11"/>
          </p:nvPr>
        </p:nvSpPr>
        <p:spPr/>
        <p:txBody>
          <a:bodyPr/>
          <a:lstStyle/>
          <a:p>
            <a:r>
              <a:rPr lang="es-AR" smtClean="0"/>
              <a:t>Material de uso exclusivamente interno.Sector Discapacidad</a:t>
            </a:r>
            <a:endParaRPr lang="es-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044535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endParaRPr lang="es-AR"/>
          </a:p>
        </p:txBody>
      </p:sp>
      <p:sp>
        <p:nvSpPr>
          <p:cNvPr id="5" name="Footer Placeholder 4"/>
          <p:cNvSpPr>
            <a:spLocks noGrp="1"/>
          </p:cNvSpPr>
          <p:nvPr>
            <p:ph type="ftr" sz="quarter" idx="11"/>
          </p:nvPr>
        </p:nvSpPr>
        <p:spPr/>
        <p:txBody>
          <a:bodyPr/>
          <a:lstStyle/>
          <a:p>
            <a:r>
              <a:rPr lang="es-AR" smtClean="0"/>
              <a:t>Material de uso exclusivamente interno.Sector Discapacidad</a:t>
            </a:r>
            <a:endParaRPr lang="es-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910975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s-A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s-AR" smtClean="0"/>
              <a:t>Material de uso exclusivamente interno.Sector Discapacidad</a:t>
            </a:r>
            <a:endParaRPr lang="es-A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43723563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ctrTitle"/>
          </p:nvPr>
        </p:nvSpPr>
        <p:spPr>
          <a:xfrm>
            <a:off x="559345" y="829321"/>
            <a:ext cx="9828042" cy="1725621"/>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accent2"/>
              </a:buClr>
              <a:buSzPts val="3600"/>
              <a:buFont typeface="Trebuchet MS"/>
              <a:buNone/>
            </a:pPr>
            <a:r>
              <a:rPr lang="es-ES" sz="3600" dirty="0">
                <a:solidFill>
                  <a:schemeClr val="accent2"/>
                </a:solidFill>
              </a:rPr>
              <a:t>DOCUMENTACIÓN A PRESENTAR SEGÚN PRESTACIÓN </a:t>
            </a:r>
            <a:r>
              <a:rPr lang="es-ES" sz="3600" dirty="0" smtClean="0">
                <a:solidFill>
                  <a:schemeClr val="accent2"/>
                </a:solidFill>
              </a:rPr>
              <a:t>SOLICITADA</a:t>
            </a:r>
            <a:br>
              <a:rPr lang="es-ES" sz="3600" dirty="0" smtClean="0">
                <a:solidFill>
                  <a:schemeClr val="accent2"/>
                </a:solidFill>
              </a:rPr>
            </a:br>
            <a:r>
              <a:rPr lang="es-ES" sz="3600" dirty="0" smtClean="0">
                <a:solidFill>
                  <a:schemeClr val="accent2"/>
                </a:solidFill>
              </a:rPr>
              <a:t>OSPEDYB</a:t>
            </a:r>
            <a:r>
              <a:rPr lang="es-ES" sz="3600" dirty="0">
                <a:solidFill>
                  <a:schemeClr val="accent2"/>
                </a:solidFill>
              </a:rPr>
              <a:t/>
            </a:r>
            <a:br>
              <a:rPr lang="es-ES" sz="3600" dirty="0">
                <a:solidFill>
                  <a:schemeClr val="accent2"/>
                </a:solidFill>
              </a:rPr>
            </a:br>
            <a:endParaRPr sz="3600" b="1" u="sng" dirty="0">
              <a:solidFill>
                <a:schemeClr val="accent2"/>
              </a:solidFill>
            </a:endParaRPr>
          </a:p>
        </p:txBody>
      </p:sp>
      <p:sp>
        <p:nvSpPr>
          <p:cNvPr id="149" name="Google Shape;149;p1"/>
          <p:cNvSpPr txBox="1">
            <a:spLocks noGrp="1"/>
          </p:cNvSpPr>
          <p:nvPr>
            <p:ph type="subTitle" idx="1"/>
          </p:nvPr>
        </p:nvSpPr>
        <p:spPr>
          <a:xfrm>
            <a:off x="1670969" y="3145130"/>
            <a:ext cx="7766936" cy="1096899"/>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2240"/>
              <a:buNone/>
            </a:pPr>
            <a:r>
              <a:rPr lang="es-ES" sz="2800">
                <a:solidFill>
                  <a:schemeClr val="accent2"/>
                </a:solidFill>
              </a:rPr>
              <a:t>DISCAPACIDAD 2025</a:t>
            </a:r>
            <a:endParaRPr sz="2800">
              <a:solidFill>
                <a:schemeClr val="accent2"/>
              </a:solidFill>
            </a:endParaRPr>
          </a:p>
        </p:txBody>
      </p:sp>
      <p:pic>
        <p:nvPicPr>
          <p:cNvPr id="2" name="Imagen 1"/>
          <p:cNvPicPr>
            <a:picLocks noChangeAspect="1"/>
          </p:cNvPicPr>
          <p:nvPr/>
        </p:nvPicPr>
        <p:blipFill>
          <a:blip r:embed="rId3"/>
          <a:stretch>
            <a:fillRect/>
          </a:stretch>
        </p:blipFill>
        <p:spPr>
          <a:xfrm>
            <a:off x="4596990" y="4306516"/>
            <a:ext cx="1752752" cy="6629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60"/>
          <p:cNvSpPr txBox="1">
            <a:spLocks noGrp="1"/>
          </p:cNvSpPr>
          <p:nvPr>
            <p:ph type="title"/>
          </p:nvPr>
        </p:nvSpPr>
        <p:spPr>
          <a:xfrm>
            <a:off x="677334" y="609600"/>
            <a:ext cx="10209202" cy="1184694"/>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rgbClr val="1482AB"/>
              </a:buClr>
              <a:buSzPct val="111111"/>
              <a:buFont typeface="Trebuchet MS"/>
              <a:buNone/>
            </a:pPr>
            <a:r>
              <a:rPr lang="es-ES" b="1"/>
              <a:t>CONSIDERACIONES PARA PRESTACIONES</a:t>
            </a:r>
            <a:br>
              <a:rPr lang="es-ES" b="1"/>
            </a:br>
            <a:r>
              <a:rPr lang="es-ES" b="1"/>
              <a:t>2025</a:t>
            </a:r>
            <a:endParaRPr b="1"/>
          </a:p>
        </p:txBody>
      </p:sp>
      <p:sp>
        <p:nvSpPr>
          <p:cNvPr id="157" name="Google Shape;157;p60"/>
          <p:cNvSpPr txBox="1">
            <a:spLocks noGrp="1"/>
          </p:cNvSpPr>
          <p:nvPr>
            <p:ph idx="1"/>
          </p:nvPr>
        </p:nvSpPr>
        <p:spPr>
          <a:xfrm>
            <a:off x="152400" y="1319950"/>
            <a:ext cx="10541700" cy="4721400"/>
          </a:xfrm>
          <a:prstGeom prst="rect">
            <a:avLst/>
          </a:prstGeom>
          <a:noFill/>
          <a:ln>
            <a:noFill/>
          </a:ln>
        </p:spPr>
        <p:txBody>
          <a:bodyPr spcFirstLastPara="1" wrap="square" lIns="91425" tIns="45700" rIns="91425" bIns="45700" anchor="t" anchorCtr="0">
            <a:normAutofit/>
          </a:bodyPr>
          <a:lstStyle/>
          <a:p>
            <a:pPr marL="342900" lvl="0" indent="-251461" algn="l" rtl="0">
              <a:lnSpc>
                <a:spcPct val="100000"/>
              </a:lnSpc>
              <a:spcBef>
                <a:spcPts val="0"/>
              </a:spcBef>
              <a:spcAft>
                <a:spcPts val="0"/>
              </a:spcAft>
              <a:buSzPts val="1440"/>
              <a:buNone/>
            </a:pPr>
            <a:endParaRPr dirty="0"/>
          </a:p>
          <a:p>
            <a:pPr marL="342900" lvl="0" indent="-353061" algn="l" rtl="0">
              <a:lnSpc>
                <a:spcPct val="100000"/>
              </a:lnSpc>
              <a:spcBef>
                <a:spcPts val="0"/>
              </a:spcBef>
              <a:spcAft>
                <a:spcPts val="0"/>
              </a:spcAft>
              <a:buSzPts val="1600"/>
              <a:buChar char="►"/>
            </a:pPr>
            <a:r>
              <a:rPr lang="es-ES" sz="1600" dirty="0" smtClean="0"/>
              <a:t>Cada </a:t>
            </a:r>
            <a:r>
              <a:rPr lang="es-ES" sz="1600" dirty="0"/>
              <a:t>delegación deberá verificar que el afiliado/a salga en la página de la </a:t>
            </a:r>
            <a:r>
              <a:rPr lang="es-ES" sz="1600" dirty="0" err="1"/>
              <a:t>SSSalud</a:t>
            </a:r>
            <a:r>
              <a:rPr lang="es-ES" sz="1600" dirty="0"/>
              <a:t>. En caso de no salir se notificará de forma inmediata al sector de afiliaciones.</a:t>
            </a:r>
            <a:endParaRPr sz="1600" dirty="0"/>
          </a:p>
          <a:p>
            <a:pPr marL="342900" lvl="0" indent="-353061" algn="l" rtl="0">
              <a:lnSpc>
                <a:spcPct val="100000"/>
              </a:lnSpc>
              <a:spcBef>
                <a:spcPts val="0"/>
              </a:spcBef>
              <a:spcAft>
                <a:spcPts val="0"/>
              </a:spcAft>
              <a:buSzPts val="1600"/>
              <a:buChar char="►"/>
            </a:pPr>
            <a:r>
              <a:rPr lang="es-ES" sz="1600" dirty="0"/>
              <a:t>De acuerdo a la evaluación que realice el sector de afiliaciones se procederá a continuar el análisis del legajo o a desestimar el mismo.</a:t>
            </a:r>
            <a:endParaRPr sz="1600" dirty="0"/>
          </a:p>
          <a:p>
            <a:pPr marL="342900" lvl="0" indent="-353061" algn="l" rtl="0">
              <a:lnSpc>
                <a:spcPct val="100000"/>
              </a:lnSpc>
              <a:spcBef>
                <a:spcPts val="0"/>
              </a:spcBef>
              <a:spcAft>
                <a:spcPts val="0"/>
              </a:spcAft>
              <a:buSzPts val="1600"/>
              <a:buChar char="►"/>
            </a:pPr>
            <a:r>
              <a:rPr lang="es-ES" sz="1600" dirty="0" smtClean="0"/>
              <a:t>Las </a:t>
            </a:r>
            <a:r>
              <a:rPr lang="es-ES" sz="1600" dirty="0"/>
              <a:t>prestaciones deberán ser brindadas por prestadores de cartilla</a:t>
            </a:r>
            <a:endParaRPr sz="1600" dirty="0"/>
          </a:p>
          <a:p>
            <a:pPr marL="342900" lvl="0" indent="-353061" algn="l" rtl="0">
              <a:lnSpc>
                <a:spcPct val="100000"/>
              </a:lnSpc>
              <a:spcBef>
                <a:spcPts val="0"/>
              </a:spcBef>
              <a:spcAft>
                <a:spcPts val="0"/>
              </a:spcAft>
              <a:buSzPts val="1600"/>
              <a:buChar char="►"/>
            </a:pPr>
            <a:r>
              <a:rPr lang="es-ES" sz="1600" dirty="0" smtClean="0">
                <a:solidFill>
                  <a:srgbClr val="3F3F3F"/>
                </a:solidFill>
              </a:rPr>
              <a:t>La </a:t>
            </a:r>
            <a:r>
              <a:rPr lang="es-ES" sz="1600" dirty="0">
                <a:solidFill>
                  <a:srgbClr val="3F3F3F"/>
                </a:solidFill>
              </a:rPr>
              <a:t>“GUÍA DE DOCUMENTACIÓN POR CADA MODALIDAD PRESTACIONAL PARA LOS AFILIADOS” deberá ser firmada por el titular de la obra social.</a:t>
            </a:r>
            <a:endParaRPr sz="1600" dirty="0">
              <a:solidFill>
                <a:srgbClr val="3F3F3F"/>
              </a:solidFill>
            </a:endParaRPr>
          </a:p>
          <a:p>
            <a:pPr marL="457200" lvl="0" indent="0" algn="l" rtl="0">
              <a:lnSpc>
                <a:spcPct val="115000"/>
              </a:lnSpc>
              <a:spcBef>
                <a:spcPts val="1000"/>
              </a:spcBef>
              <a:spcAft>
                <a:spcPts val="0"/>
              </a:spcAft>
              <a:buNone/>
            </a:pPr>
            <a:endParaRPr sz="1600" dirty="0">
              <a:solidFill>
                <a:srgbClr val="1482AB"/>
              </a:solidFill>
              <a:latin typeface="Noto Sans Symbols"/>
              <a:ea typeface="Noto Sans Symbols"/>
              <a:cs typeface="Noto Sans Symbols"/>
              <a:sym typeface="Noto Sans Symbols"/>
            </a:endParaRPr>
          </a:p>
          <a:p>
            <a:pPr marL="342900" lvl="0" indent="-342901" algn="l" rtl="0">
              <a:lnSpc>
                <a:spcPct val="100000"/>
              </a:lnSpc>
              <a:spcBef>
                <a:spcPts val="0"/>
              </a:spcBef>
              <a:spcAft>
                <a:spcPts val="0"/>
              </a:spcAft>
              <a:buSzPts val="1440"/>
              <a:buChar char="►"/>
            </a:pPr>
            <a:endParaRPr dirty="0"/>
          </a:p>
          <a:p>
            <a:pPr marL="342900" lvl="0" indent="-251461" algn="l" rtl="0">
              <a:lnSpc>
                <a:spcPct val="100000"/>
              </a:lnSpc>
              <a:spcBef>
                <a:spcPts val="0"/>
              </a:spcBef>
              <a:spcAft>
                <a:spcPts val="0"/>
              </a:spcAft>
              <a:buSzPts val="1440"/>
              <a:buNone/>
            </a:pPr>
            <a:endParaRPr dirty="0"/>
          </a:p>
        </p:txBody>
      </p:sp>
      <p:pic>
        <p:nvPicPr>
          <p:cNvPr id="2" name="Imagen 1"/>
          <p:cNvPicPr>
            <a:picLocks noChangeAspect="1"/>
          </p:cNvPicPr>
          <p:nvPr/>
        </p:nvPicPr>
        <p:blipFill>
          <a:blip r:embed="rId3"/>
          <a:stretch>
            <a:fillRect/>
          </a:stretch>
        </p:blipFill>
        <p:spPr>
          <a:xfrm>
            <a:off x="152400" y="128058"/>
            <a:ext cx="1752752" cy="66299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
          <p:cNvSpPr txBox="1">
            <a:spLocks noGrp="1"/>
          </p:cNvSpPr>
          <p:nvPr>
            <p:ph type="title"/>
          </p:nvPr>
        </p:nvSpPr>
        <p:spPr>
          <a:xfrm>
            <a:off x="667908" y="817176"/>
            <a:ext cx="10209202" cy="1184694"/>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rgbClr val="1482AB"/>
              </a:buClr>
              <a:buSzPct val="111111"/>
              <a:buFont typeface="Trebuchet MS"/>
              <a:buNone/>
            </a:pPr>
            <a:r>
              <a:rPr lang="es-ES" b="1" dirty="0"/>
              <a:t>DOCUMENTACIÓN PERSONAL A PRESENTAR EN LEGAJO</a:t>
            </a:r>
            <a:br>
              <a:rPr lang="es-ES" b="1" dirty="0"/>
            </a:br>
            <a:endParaRPr b="1" dirty="0"/>
          </a:p>
        </p:txBody>
      </p:sp>
      <p:sp>
        <p:nvSpPr>
          <p:cNvPr id="180" name="Google Shape;180;p2"/>
          <p:cNvSpPr txBox="1">
            <a:spLocks noGrp="1"/>
          </p:cNvSpPr>
          <p:nvPr>
            <p:ph idx="1"/>
          </p:nvPr>
        </p:nvSpPr>
        <p:spPr>
          <a:xfrm>
            <a:off x="932175" y="1864349"/>
            <a:ext cx="9324600" cy="4176900"/>
          </a:xfrm>
          <a:prstGeom prst="rect">
            <a:avLst/>
          </a:prstGeom>
          <a:noFill/>
          <a:ln>
            <a:noFill/>
          </a:ln>
        </p:spPr>
        <p:txBody>
          <a:bodyPr spcFirstLastPara="1" wrap="square" lIns="91425" tIns="45700" rIns="91425" bIns="45700" anchor="t" anchorCtr="0">
            <a:normAutofit fontScale="85000" lnSpcReduction="20000"/>
          </a:bodyPr>
          <a:lstStyle/>
          <a:p>
            <a:pPr marL="342900" lvl="0" indent="-329184" algn="l" rtl="0">
              <a:lnSpc>
                <a:spcPct val="100000"/>
              </a:lnSpc>
              <a:spcBef>
                <a:spcPts val="0"/>
              </a:spcBef>
              <a:spcAft>
                <a:spcPts val="0"/>
              </a:spcAft>
              <a:buSzPct val="79999"/>
              <a:buChar char="►"/>
            </a:pPr>
            <a:r>
              <a:rPr lang="es-ES"/>
              <a:t>Orden médica</a:t>
            </a:r>
            <a:endParaRPr/>
          </a:p>
          <a:p>
            <a:pPr marL="342900" lvl="0" indent="-329184" algn="l" rtl="0">
              <a:lnSpc>
                <a:spcPct val="100000"/>
              </a:lnSpc>
              <a:spcBef>
                <a:spcPts val="1000"/>
              </a:spcBef>
              <a:spcAft>
                <a:spcPts val="0"/>
              </a:spcAft>
              <a:buSzPct val="79999"/>
              <a:buChar char="►"/>
            </a:pPr>
            <a:r>
              <a:rPr lang="es-ES"/>
              <a:t> Fotocopia del carnet de la Obra Social</a:t>
            </a:r>
            <a:endParaRPr/>
          </a:p>
          <a:p>
            <a:pPr marL="342900" lvl="0" indent="-329184" algn="l" rtl="0">
              <a:lnSpc>
                <a:spcPct val="100000"/>
              </a:lnSpc>
              <a:spcBef>
                <a:spcPts val="1000"/>
              </a:spcBef>
              <a:spcAft>
                <a:spcPts val="0"/>
              </a:spcAft>
              <a:buSzPct val="79999"/>
              <a:buChar char="►"/>
            </a:pPr>
            <a:r>
              <a:rPr lang="es-ES"/>
              <a:t> Fotocopia del C.U.D. (Certificado Único de Discapacidad)</a:t>
            </a:r>
            <a:endParaRPr/>
          </a:p>
          <a:p>
            <a:pPr marL="342900" lvl="0" indent="-329184" algn="l" rtl="0">
              <a:lnSpc>
                <a:spcPct val="100000"/>
              </a:lnSpc>
              <a:spcBef>
                <a:spcPts val="1000"/>
              </a:spcBef>
              <a:spcAft>
                <a:spcPts val="0"/>
              </a:spcAft>
              <a:buSzPct val="79999"/>
              <a:buChar char="►"/>
            </a:pPr>
            <a:r>
              <a:rPr lang="es-ES"/>
              <a:t> Constancia de empadronamiento vigente en la SSSALUD</a:t>
            </a:r>
            <a:endParaRPr/>
          </a:p>
          <a:p>
            <a:pPr marL="342900" lvl="0" indent="-329184" algn="l" rtl="0">
              <a:lnSpc>
                <a:spcPct val="100000"/>
              </a:lnSpc>
              <a:spcBef>
                <a:spcPts val="1000"/>
              </a:spcBef>
              <a:spcAft>
                <a:spcPts val="0"/>
              </a:spcAft>
              <a:buSzPct val="79999"/>
              <a:buChar char="►"/>
            </a:pPr>
            <a:r>
              <a:rPr lang="es-ES"/>
              <a:t> </a:t>
            </a:r>
            <a:r>
              <a:rPr lang="es-ES">
                <a:solidFill>
                  <a:schemeClr val="accent2"/>
                </a:solidFill>
              </a:rPr>
              <a:t>CODEM Anses actualizado( en los casos que corresponda)</a:t>
            </a:r>
            <a:endParaRPr/>
          </a:p>
          <a:p>
            <a:pPr marL="342900" lvl="0" indent="-329184" algn="l" rtl="0">
              <a:lnSpc>
                <a:spcPct val="100000"/>
              </a:lnSpc>
              <a:spcBef>
                <a:spcPts val="1000"/>
              </a:spcBef>
              <a:spcAft>
                <a:spcPts val="0"/>
              </a:spcAft>
              <a:buSzPct val="79999"/>
              <a:buChar char="►"/>
            </a:pPr>
            <a:r>
              <a:rPr lang="es-ES">
                <a:solidFill>
                  <a:schemeClr val="accent2"/>
                </a:solidFill>
              </a:rPr>
              <a:t>Beneficiarios con afiliación por opción, copia de último de recibo de sueldo. </a:t>
            </a:r>
            <a:endParaRPr/>
          </a:p>
          <a:p>
            <a:pPr marL="342900" lvl="0" indent="-329184" algn="l" rtl="0">
              <a:lnSpc>
                <a:spcPct val="100000"/>
              </a:lnSpc>
              <a:spcBef>
                <a:spcPts val="1000"/>
              </a:spcBef>
              <a:spcAft>
                <a:spcPts val="0"/>
              </a:spcAft>
              <a:buSzPct val="79999"/>
              <a:buChar char="►"/>
            </a:pPr>
            <a:r>
              <a:rPr lang="es-ES">
                <a:solidFill>
                  <a:schemeClr val="accent2"/>
                </a:solidFill>
              </a:rPr>
              <a:t>Beneficiarios de monotributo, comprobante de pagos al día</a:t>
            </a:r>
            <a:endParaRPr>
              <a:solidFill>
                <a:schemeClr val="accent2"/>
              </a:solidFill>
            </a:endParaRPr>
          </a:p>
          <a:p>
            <a:pPr marL="342900" lvl="0" indent="-329184" algn="l" rtl="0">
              <a:lnSpc>
                <a:spcPct val="100000"/>
              </a:lnSpc>
              <a:spcBef>
                <a:spcPts val="1000"/>
              </a:spcBef>
              <a:spcAft>
                <a:spcPts val="0"/>
              </a:spcAft>
              <a:buSzPct val="79999"/>
              <a:buChar char="►"/>
            </a:pPr>
            <a:r>
              <a:rPr lang="es-ES"/>
              <a:t> Resumen de historia clínica </a:t>
            </a:r>
            <a:endParaRPr/>
          </a:p>
          <a:p>
            <a:pPr marL="342900" lvl="0" indent="-329184" algn="l" rtl="0">
              <a:lnSpc>
                <a:spcPct val="100000"/>
              </a:lnSpc>
              <a:spcBef>
                <a:spcPts val="1000"/>
              </a:spcBef>
              <a:spcAft>
                <a:spcPts val="0"/>
              </a:spcAft>
              <a:buSzPct val="79999"/>
              <a:buChar char="►"/>
            </a:pPr>
            <a:r>
              <a:rPr lang="es-ES"/>
              <a:t>  Planilla socio familiar</a:t>
            </a:r>
            <a:endParaRPr/>
          </a:p>
          <a:p>
            <a:pPr marL="342900" lvl="0" indent="-329184" algn="l" rtl="0">
              <a:lnSpc>
                <a:spcPct val="100000"/>
              </a:lnSpc>
              <a:spcBef>
                <a:spcPts val="1000"/>
              </a:spcBef>
              <a:spcAft>
                <a:spcPts val="0"/>
              </a:spcAft>
              <a:buSzPct val="79999"/>
              <a:buChar char="►"/>
            </a:pPr>
            <a:r>
              <a:rPr lang="es-ES"/>
              <a:t> Planilla de solicitud de prestaciones</a:t>
            </a:r>
            <a:endParaRPr/>
          </a:p>
          <a:p>
            <a:pPr marL="342900" lvl="0" indent="-329184" algn="l" rtl="0">
              <a:lnSpc>
                <a:spcPct val="100000"/>
              </a:lnSpc>
              <a:spcBef>
                <a:spcPts val="1000"/>
              </a:spcBef>
              <a:spcAft>
                <a:spcPts val="0"/>
              </a:spcAft>
              <a:buSzPct val="79999"/>
              <a:buChar char="►"/>
            </a:pPr>
            <a:r>
              <a:rPr lang="es-ES"/>
              <a:t> Tabla FIM ( médico tratante con especialidad inherente al diagnóstico funcional y/o terapista ocupacional).</a:t>
            </a:r>
            <a:endParaRPr/>
          </a:p>
          <a:p>
            <a:pPr marL="342900" lvl="0" indent="-329184" algn="l" rtl="0">
              <a:lnSpc>
                <a:spcPct val="100000"/>
              </a:lnSpc>
              <a:spcBef>
                <a:spcPts val="1000"/>
              </a:spcBef>
              <a:spcAft>
                <a:spcPts val="0"/>
              </a:spcAft>
              <a:buSzPct val="79999"/>
              <a:buChar char="►"/>
            </a:pPr>
            <a:r>
              <a:rPr lang="es-ES"/>
              <a:t> Planilla de conformidad de prestación</a:t>
            </a:r>
            <a:endParaRPr/>
          </a:p>
          <a:p>
            <a:pPr marL="342900" lvl="0" indent="-329184" algn="l" rtl="0">
              <a:lnSpc>
                <a:spcPct val="100000"/>
              </a:lnSpc>
              <a:spcBef>
                <a:spcPts val="1000"/>
              </a:spcBef>
              <a:spcAft>
                <a:spcPts val="0"/>
              </a:spcAft>
              <a:buSzPct val="79999"/>
              <a:buChar char="►"/>
            </a:pPr>
            <a:r>
              <a:rPr lang="es-ES"/>
              <a:t> Planilla de cronograma de asistencia</a:t>
            </a:r>
            <a:endParaRPr/>
          </a:p>
        </p:txBody>
      </p:sp>
      <p:pic>
        <p:nvPicPr>
          <p:cNvPr id="2" name="Imagen 1"/>
          <p:cNvPicPr>
            <a:picLocks noChangeAspect="1"/>
          </p:cNvPicPr>
          <p:nvPr/>
        </p:nvPicPr>
        <p:blipFill>
          <a:blip r:embed="rId3"/>
          <a:stretch>
            <a:fillRect/>
          </a:stretch>
        </p:blipFill>
        <p:spPr>
          <a:xfrm>
            <a:off x="55799" y="90350"/>
            <a:ext cx="1752752" cy="66299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4"/>
          <p:cNvSpPr txBox="1">
            <a:spLocks noGrp="1"/>
          </p:cNvSpPr>
          <p:nvPr>
            <p:ph type="title"/>
          </p:nvPr>
        </p:nvSpPr>
        <p:spPr>
          <a:xfrm>
            <a:off x="865871" y="1071512"/>
            <a:ext cx="4366006" cy="3293098"/>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800"/>
              <a:buNone/>
            </a:pPr>
            <a:r>
              <a:rPr lang="es-ES"/>
              <a:t>Planilla de conformidad prestacional</a:t>
            </a:r>
            <a:br>
              <a:rPr lang="es-ES"/>
            </a:br>
            <a:r>
              <a:rPr lang="es-ES"/>
              <a:t>Completa  la familia </a:t>
            </a:r>
            <a:endParaRPr/>
          </a:p>
        </p:txBody>
      </p:sp>
      <p:pic>
        <p:nvPicPr>
          <p:cNvPr id="2" name="Imagen 1"/>
          <p:cNvPicPr>
            <a:picLocks noChangeAspect="1"/>
          </p:cNvPicPr>
          <p:nvPr/>
        </p:nvPicPr>
        <p:blipFill>
          <a:blip r:embed="rId3"/>
          <a:stretch>
            <a:fillRect/>
          </a:stretch>
        </p:blipFill>
        <p:spPr>
          <a:xfrm>
            <a:off x="5663199" y="819074"/>
            <a:ext cx="3467400" cy="4465707"/>
          </a:xfrm>
          <a:prstGeom prst="rect">
            <a:avLst/>
          </a:prstGeom>
        </p:spPr>
      </p:pic>
      <p:pic>
        <p:nvPicPr>
          <p:cNvPr id="3" name="Imagen 2"/>
          <p:cNvPicPr>
            <a:picLocks noChangeAspect="1"/>
          </p:cNvPicPr>
          <p:nvPr/>
        </p:nvPicPr>
        <p:blipFill>
          <a:blip r:embed="rId4"/>
          <a:stretch>
            <a:fillRect/>
          </a:stretch>
        </p:blipFill>
        <p:spPr>
          <a:xfrm>
            <a:off x="100870" y="156077"/>
            <a:ext cx="1752752" cy="66299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5"/>
          <p:cNvSpPr txBox="1">
            <a:spLocks noGrp="1"/>
          </p:cNvSpPr>
          <p:nvPr>
            <p:ph type="title"/>
          </p:nvPr>
        </p:nvSpPr>
        <p:spPr>
          <a:xfrm>
            <a:off x="781029" y="2070754"/>
            <a:ext cx="5402955" cy="13208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rgbClr val="1482AB"/>
              </a:buClr>
              <a:buSzPct val="55555"/>
              <a:buNone/>
            </a:pPr>
            <a:r>
              <a:rPr lang="es-ES"/>
              <a:t>Cronograma de asistencia</a:t>
            </a:r>
            <a:br>
              <a:rPr lang="es-ES"/>
            </a:br>
            <a:r>
              <a:rPr lang="es-ES"/>
              <a:t>Completa  la familia</a:t>
            </a:r>
            <a:endParaRPr/>
          </a:p>
        </p:txBody>
      </p:sp>
      <p:pic>
        <p:nvPicPr>
          <p:cNvPr id="2" name="Imagen 1"/>
          <p:cNvPicPr>
            <a:picLocks noChangeAspect="1"/>
          </p:cNvPicPr>
          <p:nvPr/>
        </p:nvPicPr>
        <p:blipFill>
          <a:blip r:embed="rId3"/>
          <a:stretch>
            <a:fillRect/>
          </a:stretch>
        </p:blipFill>
        <p:spPr>
          <a:xfrm>
            <a:off x="6097822" y="1172888"/>
            <a:ext cx="3276884" cy="4587638"/>
          </a:xfrm>
          <a:prstGeom prst="rect">
            <a:avLst/>
          </a:prstGeom>
        </p:spPr>
      </p:pic>
      <p:pic>
        <p:nvPicPr>
          <p:cNvPr id="3" name="Imagen 2"/>
          <p:cNvPicPr>
            <a:picLocks noChangeAspect="1"/>
          </p:cNvPicPr>
          <p:nvPr/>
        </p:nvPicPr>
        <p:blipFill>
          <a:blip r:embed="rId4"/>
          <a:stretch>
            <a:fillRect/>
          </a:stretch>
        </p:blipFill>
        <p:spPr>
          <a:xfrm>
            <a:off x="166857" y="146911"/>
            <a:ext cx="1752752" cy="66299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6"/>
          <p:cNvSpPr txBox="1">
            <a:spLocks noGrp="1"/>
          </p:cNvSpPr>
          <p:nvPr>
            <p:ph type="title"/>
          </p:nvPr>
        </p:nvSpPr>
        <p:spPr>
          <a:xfrm>
            <a:off x="138023" y="609600"/>
            <a:ext cx="10662249"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ct val="100000"/>
              <a:buFont typeface="Trebuchet MS"/>
              <a:buNone/>
            </a:pPr>
            <a:r>
              <a:rPr lang="es-ES" dirty="0">
                <a:solidFill>
                  <a:schemeClr val="accent2"/>
                </a:solidFill>
              </a:rPr>
              <a:t>PRESTACIÓN DE APOYO</a:t>
            </a:r>
            <a:br>
              <a:rPr lang="es-ES" dirty="0">
                <a:solidFill>
                  <a:schemeClr val="accent2"/>
                </a:solidFill>
              </a:rPr>
            </a:br>
            <a:endParaRPr dirty="0">
              <a:solidFill>
                <a:schemeClr val="accent2"/>
              </a:solidFill>
            </a:endParaRPr>
          </a:p>
        </p:txBody>
      </p:sp>
      <p:pic>
        <p:nvPicPr>
          <p:cNvPr id="2" name="Imagen 1"/>
          <p:cNvPicPr>
            <a:picLocks noChangeAspect="1"/>
          </p:cNvPicPr>
          <p:nvPr/>
        </p:nvPicPr>
        <p:blipFill>
          <a:blip r:embed="rId3"/>
          <a:stretch>
            <a:fillRect/>
          </a:stretch>
        </p:blipFill>
        <p:spPr>
          <a:xfrm>
            <a:off x="2827330" y="1930400"/>
            <a:ext cx="6424217" cy="4130398"/>
          </a:xfrm>
          <a:prstGeom prst="rect">
            <a:avLst/>
          </a:prstGeom>
        </p:spPr>
      </p:pic>
      <p:pic>
        <p:nvPicPr>
          <p:cNvPr id="3" name="Imagen 2"/>
          <p:cNvPicPr>
            <a:picLocks noChangeAspect="1"/>
          </p:cNvPicPr>
          <p:nvPr/>
        </p:nvPicPr>
        <p:blipFill>
          <a:blip r:embed="rId4"/>
          <a:stretch>
            <a:fillRect/>
          </a:stretch>
        </p:blipFill>
        <p:spPr>
          <a:xfrm>
            <a:off x="138023" y="278101"/>
            <a:ext cx="1752752" cy="66299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8"/>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ts val="3600"/>
              <a:buFont typeface="Trebuchet MS"/>
              <a:buNone/>
            </a:pPr>
            <a:r>
              <a:rPr lang="es-ES" dirty="0">
                <a:solidFill>
                  <a:schemeClr val="accent2"/>
                </a:solidFill>
              </a:rPr>
              <a:t>MÓDULO INTEGRAL SIMPLE </a:t>
            </a:r>
            <a:br>
              <a:rPr lang="es-ES" dirty="0">
                <a:solidFill>
                  <a:schemeClr val="accent2"/>
                </a:solidFill>
              </a:rPr>
            </a:br>
            <a:endParaRPr sz="1600" dirty="0">
              <a:solidFill>
                <a:schemeClr val="accent2"/>
              </a:solidFill>
            </a:endParaRPr>
          </a:p>
        </p:txBody>
      </p:sp>
      <p:pic>
        <p:nvPicPr>
          <p:cNvPr id="3" name="Marcador de contenido 2"/>
          <p:cNvPicPr>
            <a:picLocks noGrp="1" noChangeAspect="1"/>
          </p:cNvPicPr>
          <p:nvPr>
            <p:ph idx="1"/>
          </p:nvPr>
        </p:nvPicPr>
        <p:blipFill>
          <a:blip r:embed="rId3"/>
          <a:stretch>
            <a:fillRect/>
          </a:stretch>
        </p:blipFill>
        <p:spPr>
          <a:xfrm>
            <a:off x="2149311" y="2008232"/>
            <a:ext cx="6692307" cy="3669141"/>
          </a:xfrm>
          <a:prstGeom prst="rect">
            <a:avLst/>
          </a:prstGeom>
        </p:spPr>
      </p:pic>
      <p:pic>
        <p:nvPicPr>
          <p:cNvPr id="2" name="Imagen 1"/>
          <p:cNvPicPr>
            <a:picLocks noChangeAspect="1"/>
          </p:cNvPicPr>
          <p:nvPr/>
        </p:nvPicPr>
        <p:blipFill>
          <a:blip r:embed="rId4"/>
          <a:stretch>
            <a:fillRect/>
          </a:stretch>
        </p:blipFill>
        <p:spPr>
          <a:xfrm>
            <a:off x="185711" y="278101"/>
            <a:ext cx="1752752" cy="66299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0"/>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ts val="3600"/>
              <a:buFont typeface="Trebuchet MS"/>
              <a:buNone/>
            </a:pPr>
            <a:r>
              <a:rPr lang="es-ES" dirty="0">
                <a:solidFill>
                  <a:schemeClr val="accent2"/>
                </a:solidFill>
              </a:rPr>
              <a:t>MÓDULO INTEGRAL INTENSIVO</a:t>
            </a:r>
            <a:br>
              <a:rPr lang="es-ES" dirty="0">
                <a:solidFill>
                  <a:schemeClr val="accent2"/>
                </a:solidFill>
              </a:rPr>
            </a:br>
            <a:endParaRPr sz="1600" dirty="0">
              <a:solidFill>
                <a:schemeClr val="accent2"/>
              </a:solidFill>
            </a:endParaRPr>
          </a:p>
        </p:txBody>
      </p:sp>
      <p:pic>
        <p:nvPicPr>
          <p:cNvPr id="3" name="Marcador de contenido 2"/>
          <p:cNvPicPr>
            <a:picLocks noGrp="1" noChangeAspect="1"/>
          </p:cNvPicPr>
          <p:nvPr>
            <p:ph idx="1"/>
          </p:nvPr>
        </p:nvPicPr>
        <p:blipFill>
          <a:blip r:embed="rId3"/>
          <a:stretch>
            <a:fillRect/>
          </a:stretch>
        </p:blipFill>
        <p:spPr>
          <a:xfrm>
            <a:off x="1741771" y="1930400"/>
            <a:ext cx="6618311" cy="3476943"/>
          </a:xfrm>
          <a:prstGeom prst="rect">
            <a:avLst/>
          </a:prstGeom>
        </p:spPr>
      </p:pic>
      <p:pic>
        <p:nvPicPr>
          <p:cNvPr id="2" name="Imagen 1"/>
          <p:cNvPicPr>
            <a:picLocks noChangeAspect="1"/>
          </p:cNvPicPr>
          <p:nvPr/>
        </p:nvPicPr>
        <p:blipFill>
          <a:blip r:embed="rId4"/>
          <a:stretch>
            <a:fillRect/>
          </a:stretch>
        </p:blipFill>
        <p:spPr>
          <a:xfrm>
            <a:off x="0" y="90350"/>
            <a:ext cx="1752752" cy="66299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2"/>
          <p:cNvSpPr txBox="1">
            <a:spLocks noGrp="1"/>
          </p:cNvSpPr>
          <p:nvPr>
            <p:ph type="title"/>
          </p:nvPr>
        </p:nvSpPr>
        <p:spPr>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chemeClr val="accent1"/>
              </a:buClr>
              <a:buSzPct val="324000"/>
              <a:buFont typeface="Trebuchet MS"/>
              <a:buNone/>
            </a:pPr>
            <a:r>
              <a:rPr lang="es-ES">
                <a:solidFill>
                  <a:schemeClr val="accent2"/>
                </a:solidFill>
              </a:rPr>
              <a:t>ESTIMULACIÓN TEMPRANA</a:t>
            </a:r>
            <a:br>
              <a:rPr lang="es-ES">
                <a:solidFill>
                  <a:schemeClr val="accent2"/>
                </a:solidFill>
              </a:rPr>
            </a:br>
            <a:r>
              <a:rPr lang="es-ES" sz="2000">
                <a:solidFill>
                  <a:schemeClr val="accent2"/>
                </a:solidFill>
              </a:rPr>
              <a:t>Atención ambulatoria individual, de acuerdo con el tipo de discapacidad, comprende hasta tres (3) sesiones semanales (Niños con discapacidad de 0 a 4 años de edad cronológica, eventualmente hasta los 6 años)</a:t>
            </a:r>
            <a:endParaRPr sz="2000">
              <a:solidFill>
                <a:schemeClr val="accent2"/>
              </a:solidFill>
            </a:endParaRPr>
          </a:p>
        </p:txBody>
      </p:sp>
      <p:pic>
        <p:nvPicPr>
          <p:cNvPr id="3" name="Marcador de contenido 2"/>
          <p:cNvPicPr>
            <a:picLocks noGrp="1" noChangeAspect="1"/>
          </p:cNvPicPr>
          <p:nvPr>
            <p:ph idx="1"/>
          </p:nvPr>
        </p:nvPicPr>
        <p:blipFill>
          <a:blip r:embed="rId3"/>
          <a:stretch>
            <a:fillRect/>
          </a:stretch>
        </p:blipFill>
        <p:spPr>
          <a:xfrm>
            <a:off x="2099219" y="2649570"/>
            <a:ext cx="5753599" cy="2903472"/>
          </a:xfrm>
          <a:prstGeom prst="rect">
            <a:avLst/>
          </a:prstGeom>
        </p:spPr>
      </p:pic>
      <p:pic>
        <p:nvPicPr>
          <p:cNvPr id="2" name="Imagen 1"/>
          <p:cNvPicPr>
            <a:picLocks noChangeAspect="1"/>
          </p:cNvPicPr>
          <p:nvPr/>
        </p:nvPicPr>
        <p:blipFill>
          <a:blip r:embed="rId4"/>
          <a:stretch>
            <a:fillRect/>
          </a:stretch>
        </p:blipFill>
        <p:spPr>
          <a:xfrm>
            <a:off x="100869" y="194045"/>
            <a:ext cx="1752752" cy="66299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4"/>
          <p:cNvSpPr txBox="1">
            <a:spLocks noGrp="1"/>
          </p:cNvSpPr>
          <p:nvPr>
            <p:ph type="title"/>
          </p:nvPr>
        </p:nvSpPr>
        <p:spPr>
          <a:xfrm>
            <a:off x="950711" y="898007"/>
            <a:ext cx="8596668" cy="13208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chemeClr val="accent1"/>
              </a:buClr>
              <a:buSzPct val="324000"/>
              <a:buFont typeface="Trebuchet MS"/>
              <a:buNone/>
            </a:pPr>
            <a:r>
              <a:rPr lang="es-ES" dirty="0">
                <a:solidFill>
                  <a:schemeClr val="accent2"/>
                </a:solidFill>
              </a:rPr>
              <a:t>HOSPITAL DE DÍA / CENTRO DE DÍA/ CENTRO EDUCATIVO TERAPÉUTICO</a:t>
            </a:r>
            <a:br>
              <a:rPr lang="es-ES" dirty="0">
                <a:solidFill>
                  <a:schemeClr val="accent2"/>
                </a:solidFill>
              </a:rPr>
            </a:br>
            <a:r>
              <a:rPr lang="es-ES" sz="2000" dirty="0">
                <a:solidFill>
                  <a:schemeClr val="accent2"/>
                </a:solidFill>
              </a:rPr>
              <a:t>Concurrencia diaria en jornada simple o doble, de acuerdo con la modalidad del servicio acreditado o la región donde se desarrolla</a:t>
            </a:r>
            <a:endParaRPr sz="2000" dirty="0">
              <a:solidFill>
                <a:schemeClr val="accent2"/>
              </a:solidFill>
            </a:endParaRPr>
          </a:p>
        </p:txBody>
      </p:sp>
      <p:pic>
        <p:nvPicPr>
          <p:cNvPr id="3" name="Marcador de contenido 2"/>
          <p:cNvPicPr>
            <a:picLocks noGrp="1" noChangeAspect="1"/>
          </p:cNvPicPr>
          <p:nvPr>
            <p:ph idx="1"/>
          </p:nvPr>
        </p:nvPicPr>
        <p:blipFill>
          <a:blip r:embed="rId3"/>
          <a:stretch>
            <a:fillRect/>
          </a:stretch>
        </p:blipFill>
        <p:spPr>
          <a:xfrm>
            <a:off x="2247822" y="2817225"/>
            <a:ext cx="5456393" cy="2568163"/>
          </a:xfrm>
          <a:prstGeom prst="rect">
            <a:avLst/>
          </a:prstGeom>
        </p:spPr>
      </p:pic>
      <p:pic>
        <p:nvPicPr>
          <p:cNvPr id="2" name="Imagen 1"/>
          <p:cNvPicPr>
            <a:picLocks noChangeAspect="1"/>
          </p:cNvPicPr>
          <p:nvPr/>
        </p:nvPicPr>
        <p:blipFill>
          <a:blip r:embed="rId4"/>
          <a:stretch>
            <a:fillRect/>
          </a:stretch>
        </p:blipFill>
        <p:spPr>
          <a:xfrm>
            <a:off x="74335" y="122549"/>
            <a:ext cx="1752752" cy="66299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6"/>
          <p:cNvSpPr txBox="1">
            <a:spLocks noGrp="1"/>
          </p:cNvSpPr>
          <p:nvPr>
            <p:ph type="title"/>
          </p:nvPr>
        </p:nvSpPr>
        <p:spPr>
          <a:xfrm>
            <a:off x="1299503" y="1137501"/>
            <a:ext cx="8596668" cy="13208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chemeClr val="accent1"/>
              </a:buClr>
              <a:buSzPct val="100000"/>
              <a:buFont typeface="Trebuchet MS"/>
              <a:buNone/>
            </a:pPr>
            <a:r>
              <a:rPr lang="es-ES" sz="3100" dirty="0">
                <a:solidFill>
                  <a:schemeClr val="accent2"/>
                </a:solidFill>
              </a:rPr>
              <a:t>EDUCACIÓN INICIAL / EDUCACIÓN GENERAL BÁSICA</a:t>
            </a:r>
            <a:r>
              <a:rPr lang="es-ES" dirty="0">
                <a:solidFill>
                  <a:schemeClr val="accent2"/>
                </a:solidFill>
              </a:rPr>
              <a:t/>
            </a:r>
            <a:br>
              <a:rPr lang="es-ES" dirty="0">
                <a:solidFill>
                  <a:schemeClr val="accent2"/>
                </a:solidFill>
              </a:rPr>
            </a:br>
            <a:r>
              <a:rPr lang="es-ES" sz="2000" dirty="0">
                <a:solidFill>
                  <a:schemeClr val="accent2"/>
                </a:solidFill>
              </a:rPr>
              <a:t>Concurrencia diaria en jornada simple o doble, de acuerdo con la modalidad del servicio acreditado o la región donde se desarrolla. Se reconocen 10 meses de prestación más un mes por matrícula</a:t>
            </a:r>
            <a:endParaRPr dirty="0">
              <a:solidFill>
                <a:schemeClr val="accent2"/>
              </a:solidFill>
            </a:endParaRPr>
          </a:p>
        </p:txBody>
      </p:sp>
      <p:pic>
        <p:nvPicPr>
          <p:cNvPr id="3" name="Marcador de contenido 2"/>
          <p:cNvPicPr>
            <a:picLocks noGrp="1" noChangeAspect="1"/>
          </p:cNvPicPr>
          <p:nvPr>
            <p:ph idx="1"/>
          </p:nvPr>
        </p:nvPicPr>
        <p:blipFill>
          <a:blip r:embed="rId3"/>
          <a:stretch>
            <a:fillRect/>
          </a:stretch>
        </p:blipFill>
        <p:spPr>
          <a:xfrm>
            <a:off x="2171616" y="2626708"/>
            <a:ext cx="5608806" cy="2949196"/>
          </a:xfrm>
          <a:prstGeom prst="rect">
            <a:avLst/>
          </a:prstGeom>
        </p:spPr>
      </p:pic>
      <p:pic>
        <p:nvPicPr>
          <p:cNvPr id="2" name="Imagen 1"/>
          <p:cNvPicPr>
            <a:picLocks noChangeAspect="1"/>
          </p:cNvPicPr>
          <p:nvPr/>
        </p:nvPicPr>
        <p:blipFill>
          <a:blip r:embed="rId4"/>
          <a:stretch>
            <a:fillRect/>
          </a:stretch>
        </p:blipFill>
        <p:spPr>
          <a:xfrm>
            <a:off x="213991" y="175192"/>
            <a:ext cx="1752752" cy="66299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8"/>
          <p:cNvSpPr txBox="1">
            <a:spLocks noGrp="1"/>
          </p:cNvSpPr>
          <p:nvPr>
            <p:ph type="title"/>
          </p:nvPr>
        </p:nvSpPr>
        <p:spPr>
          <a:xfrm>
            <a:off x="969565" y="1175208"/>
            <a:ext cx="8596668" cy="13208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chemeClr val="accent1"/>
              </a:buClr>
              <a:buSzPct val="100000"/>
              <a:buFont typeface="Trebuchet MS"/>
              <a:buNone/>
            </a:pPr>
            <a:r>
              <a:rPr lang="es-ES" sz="2700" dirty="0">
                <a:solidFill>
                  <a:schemeClr val="accent2"/>
                </a:solidFill>
              </a:rPr>
              <a:t>FORMACIÓN LABORAL Y/O REHABILITACIÓN PROFESIONAL</a:t>
            </a:r>
            <a:r>
              <a:rPr lang="es-ES" dirty="0">
                <a:solidFill>
                  <a:schemeClr val="accent2"/>
                </a:solidFill>
              </a:rPr>
              <a:t/>
            </a:r>
            <a:br>
              <a:rPr lang="es-ES" dirty="0">
                <a:solidFill>
                  <a:schemeClr val="accent2"/>
                </a:solidFill>
              </a:rPr>
            </a:br>
            <a:r>
              <a:rPr lang="es-ES" sz="1600" dirty="0">
                <a:solidFill>
                  <a:schemeClr val="accent2"/>
                </a:solidFill>
              </a:rPr>
              <a:t>Jornada simple o doble, en forma diaria o periódica según el programa de capacitación que se desarrolle y justifique la modalidad. Los cursos no podrán extenderse más allá de los 4 años de duración. Se reconocen 10 meses de prestación más un mes por matrícula</a:t>
            </a:r>
            <a:endParaRPr sz="1600" dirty="0">
              <a:solidFill>
                <a:schemeClr val="accent2"/>
              </a:solidFill>
            </a:endParaRPr>
          </a:p>
        </p:txBody>
      </p:sp>
      <p:pic>
        <p:nvPicPr>
          <p:cNvPr id="3" name="Marcador de contenido 2"/>
          <p:cNvPicPr>
            <a:picLocks noGrp="1" noChangeAspect="1"/>
          </p:cNvPicPr>
          <p:nvPr>
            <p:ph idx="1"/>
          </p:nvPr>
        </p:nvPicPr>
        <p:blipFill>
          <a:blip r:embed="rId3"/>
          <a:stretch>
            <a:fillRect/>
          </a:stretch>
        </p:blipFill>
        <p:spPr>
          <a:xfrm>
            <a:off x="2072547" y="2573364"/>
            <a:ext cx="5806943" cy="3055885"/>
          </a:xfrm>
          <a:prstGeom prst="rect">
            <a:avLst/>
          </a:prstGeom>
        </p:spPr>
      </p:pic>
      <p:pic>
        <p:nvPicPr>
          <p:cNvPr id="2" name="Imagen 1"/>
          <p:cNvPicPr>
            <a:picLocks noChangeAspect="1"/>
          </p:cNvPicPr>
          <p:nvPr/>
        </p:nvPicPr>
        <p:blipFill>
          <a:blip r:embed="rId4"/>
          <a:stretch>
            <a:fillRect/>
          </a:stretch>
        </p:blipFill>
        <p:spPr>
          <a:xfrm>
            <a:off x="93189" y="184618"/>
            <a:ext cx="1752752" cy="66299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63"/>
          <p:cNvSpPr txBox="1">
            <a:spLocks noGrp="1"/>
          </p:cNvSpPr>
          <p:nvPr>
            <p:ph type="title"/>
          </p:nvPr>
        </p:nvSpPr>
        <p:spPr>
          <a:xfrm>
            <a:off x="94268" y="474664"/>
            <a:ext cx="9952732" cy="13208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accent1"/>
              </a:buClr>
              <a:buSzPts val="3100"/>
              <a:buFont typeface="Trebuchet MS"/>
              <a:buNone/>
            </a:pPr>
            <a:r>
              <a:rPr lang="es-ES" sz="2400" b="1">
                <a:solidFill>
                  <a:schemeClr val="accent2"/>
                </a:solidFill>
              </a:rPr>
              <a:t>FORMULARIOS</a:t>
            </a:r>
            <a:br>
              <a:rPr lang="es-ES" sz="2400" b="1">
                <a:solidFill>
                  <a:schemeClr val="accent2"/>
                </a:solidFill>
              </a:rPr>
            </a:br>
            <a:r>
              <a:rPr lang="es-ES" sz="2400" b="1">
                <a:solidFill>
                  <a:schemeClr val="accent2"/>
                </a:solidFill>
              </a:rPr>
              <a:t>ALTA DE PRESTADOR- PRESUPUESTO</a:t>
            </a:r>
            <a:endParaRPr sz="2400" b="1">
              <a:solidFill>
                <a:schemeClr val="accent2"/>
              </a:solidFill>
            </a:endParaRPr>
          </a:p>
          <a:p>
            <a:pPr marL="0" lvl="0" indent="0" algn="ctr" rtl="0">
              <a:lnSpc>
                <a:spcPct val="100000"/>
              </a:lnSpc>
              <a:spcBef>
                <a:spcPts val="0"/>
              </a:spcBef>
              <a:spcAft>
                <a:spcPts val="0"/>
              </a:spcAft>
              <a:buClr>
                <a:schemeClr val="accent1"/>
              </a:buClr>
              <a:buSzPts val="3100"/>
              <a:buFont typeface="Trebuchet MS"/>
              <a:buNone/>
            </a:pPr>
            <a:r>
              <a:rPr lang="es-ES" sz="2400" b="1">
                <a:solidFill>
                  <a:schemeClr val="accent2"/>
                </a:solidFill>
              </a:rPr>
              <a:t> ( para las siguientes prestaciones)</a:t>
            </a:r>
            <a:endParaRPr sz="2400" b="1">
              <a:solidFill>
                <a:schemeClr val="accent2"/>
              </a:solidFill>
            </a:endParaRPr>
          </a:p>
        </p:txBody>
      </p:sp>
      <p:sp>
        <p:nvSpPr>
          <p:cNvPr id="285" name="Google Shape;285;p63"/>
          <p:cNvSpPr txBox="1">
            <a:spLocks noGrp="1"/>
          </p:cNvSpPr>
          <p:nvPr>
            <p:ph idx="1"/>
          </p:nvPr>
        </p:nvSpPr>
        <p:spPr>
          <a:xfrm>
            <a:off x="518474" y="2160589"/>
            <a:ext cx="9832157" cy="3880773"/>
          </a:xfrm>
          <a:prstGeom prst="rect">
            <a:avLst/>
          </a:prstGeom>
          <a:noFill/>
          <a:ln>
            <a:noFill/>
          </a:ln>
        </p:spPr>
        <p:txBody>
          <a:bodyPr spcFirstLastPara="1" wrap="square" lIns="91425" tIns="45700" rIns="91425" bIns="45700" anchor="t" anchorCtr="0">
            <a:normAutofit fontScale="85000" lnSpcReduction="20000"/>
          </a:bodyPr>
          <a:lstStyle/>
          <a:p>
            <a:pPr marL="457200" lvl="0" indent="-320040" algn="l" rtl="0">
              <a:lnSpc>
                <a:spcPct val="100000"/>
              </a:lnSpc>
              <a:spcBef>
                <a:spcPts val="1000"/>
              </a:spcBef>
              <a:spcAft>
                <a:spcPts val="0"/>
              </a:spcAft>
              <a:buSzPct val="94117"/>
              <a:buChar char="►"/>
            </a:pPr>
            <a:r>
              <a:rPr lang="es-ES"/>
              <a:t>Prestación de apoyo</a:t>
            </a:r>
            <a:endParaRPr/>
          </a:p>
          <a:p>
            <a:pPr marL="457200" lvl="0" indent="-320040" algn="l" rtl="0">
              <a:lnSpc>
                <a:spcPct val="100000"/>
              </a:lnSpc>
              <a:spcBef>
                <a:spcPts val="1000"/>
              </a:spcBef>
              <a:spcAft>
                <a:spcPts val="0"/>
              </a:spcAft>
              <a:buSzPct val="94117"/>
              <a:buChar char="►"/>
            </a:pPr>
            <a:r>
              <a:rPr lang="es-ES"/>
              <a:t>Módulo Integral Simple</a:t>
            </a:r>
            <a:endParaRPr/>
          </a:p>
          <a:p>
            <a:pPr marL="457200" lvl="0" indent="-320040" algn="l" rtl="0">
              <a:lnSpc>
                <a:spcPct val="100000"/>
              </a:lnSpc>
              <a:spcBef>
                <a:spcPts val="1000"/>
              </a:spcBef>
              <a:spcAft>
                <a:spcPts val="0"/>
              </a:spcAft>
              <a:buSzPct val="94117"/>
              <a:buChar char="►"/>
            </a:pPr>
            <a:r>
              <a:rPr lang="es-ES"/>
              <a:t>Módulo Integral Intensivo</a:t>
            </a:r>
            <a:endParaRPr/>
          </a:p>
          <a:p>
            <a:pPr marL="457200" lvl="0" indent="-320040" algn="l" rtl="0">
              <a:lnSpc>
                <a:spcPct val="100000"/>
              </a:lnSpc>
              <a:spcBef>
                <a:spcPts val="1000"/>
              </a:spcBef>
              <a:spcAft>
                <a:spcPts val="0"/>
              </a:spcAft>
              <a:buSzPct val="94117"/>
              <a:buChar char="►"/>
            </a:pPr>
            <a:r>
              <a:rPr lang="es-ES"/>
              <a:t>Estimulación Temprana</a:t>
            </a:r>
            <a:endParaRPr/>
          </a:p>
          <a:p>
            <a:pPr marL="457200" lvl="0" indent="-320040" algn="l" rtl="0">
              <a:lnSpc>
                <a:spcPct val="100000"/>
              </a:lnSpc>
              <a:spcBef>
                <a:spcPts val="1000"/>
              </a:spcBef>
              <a:spcAft>
                <a:spcPts val="0"/>
              </a:spcAft>
              <a:buSzPct val="94117"/>
              <a:buChar char="►"/>
            </a:pPr>
            <a:r>
              <a:rPr lang="es-ES"/>
              <a:t>Hospital de día </a:t>
            </a:r>
            <a:endParaRPr/>
          </a:p>
          <a:p>
            <a:pPr marL="457200" lvl="0" indent="-320040" algn="l" rtl="0">
              <a:lnSpc>
                <a:spcPct val="100000"/>
              </a:lnSpc>
              <a:spcBef>
                <a:spcPts val="1000"/>
              </a:spcBef>
              <a:spcAft>
                <a:spcPts val="0"/>
              </a:spcAft>
              <a:buSzPct val="94117"/>
              <a:buChar char="►"/>
            </a:pPr>
            <a:r>
              <a:rPr lang="es-ES"/>
              <a:t>Centro de día</a:t>
            </a:r>
            <a:endParaRPr/>
          </a:p>
          <a:p>
            <a:pPr marL="457200" lvl="0" indent="-320040" algn="l" rtl="0">
              <a:lnSpc>
                <a:spcPct val="100000"/>
              </a:lnSpc>
              <a:spcBef>
                <a:spcPts val="1000"/>
              </a:spcBef>
              <a:spcAft>
                <a:spcPts val="0"/>
              </a:spcAft>
              <a:buSzPct val="94117"/>
              <a:buChar char="►"/>
            </a:pPr>
            <a:r>
              <a:rPr lang="es-ES"/>
              <a:t>Centro Educativo Terapéutico</a:t>
            </a:r>
            <a:endParaRPr/>
          </a:p>
          <a:p>
            <a:pPr marL="457200" lvl="0" indent="-320040" algn="l" rtl="0">
              <a:lnSpc>
                <a:spcPct val="100000"/>
              </a:lnSpc>
              <a:spcBef>
                <a:spcPts val="1000"/>
              </a:spcBef>
              <a:spcAft>
                <a:spcPts val="0"/>
              </a:spcAft>
              <a:buSzPct val="94117"/>
              <a:buChar char="►"/>
            </a:pPr>
            <a:r>
              <a:rPr lang="es-ES"/>
              <a:t>Formación Laboral</a:t>
            </a:r>
            <a:endParaRPr/>
          </a:p>
          <a:p>
            <a:pPr marL="457200" lvl="0" indent="-320040" algn="l" rtl="0">
              <a:lnSpc>
                <a:spcPct val="100000"/>
              </a:lnSpc>
              <a:spcBef>
                <a:spcPts val="1000"/>
              </a:spcBef>
              <a:spcAft>
                <a:spcPts val="0"/>
              </a:spcAft>
              <a:buSzPct val="94117"/>
              <a:buChar char="►"/>
            </a:pPr>
            <a:r>
              <a:rPr lang="es-ES"/>
              <a:t>Hogar</a:t>
            </a:r>
            <a:endParaRPr/>
          </a:p>
          <a:p>
            <a:pPr marL="457200" lvl="0" indent="-320040" algn="l" rtl="0">
              <a:lnSpc>
                <a:spcPct val="100000"/>
              </a:lnSpc>
              <a:spcBef>
                <a:spcPts val="1000"/>
              </a:spcBef>
              <a:spcAft>
                <a:spcPts val="0"/>
              </a:spcAft>
              <a:buSzPct val="94117"/>
              <a:buChar char="►"/>
            </a:pPr>
            <a:r>
              <a:rPr lang="es-ES"/>
              <a:t>Pequeño hogar</a:t>
            </a:r>
            <a:endParaRPr/>
          </a:p>
          <a:p>
            <a:pPr marL="457200" lvl="0" indent="-320040" algn="l" rtl="0">
              <a:lnSpc>
                <a:spcPct val="100000"/>
              </a:lnSpc>
              <a:spcBef>
                <a:spcPts val="1000"/>
              </a:spcBef>
              <a:spcAft>
                <a:spcPts val="0"/>
              </a:spcAft>
              <a:buSzPct val="94117"/>
              <a:buChar char="►"/>
            </a:pPr>
            <a:r>
              <a:rPr lang="es-ES"/>
              <a:t>Residencias</a:t>
            </a:r>
            <a:endParaRPr/>
          </a:p>
          <a:p>
            <a:pPr marL="457200" lvl="0" indent="-320040" algn="l" rtl="0">
              <a:lnSpc>
                <a:spcPct val="100000"/>
              </a:lnSpc>
              <a:spcBef>
                <a:spcPts val="1000"/>
              </a:spcBef>
              <a:spcAft>
                <a:spcPts val="0"/>
              </a:spcAft>
              <a:buSzPct val="94117"/>
              <a:buChar char="►"/>
            </a:pPr>
            <a:r>
              <a:rPr lang="es-ES"/>
              <a:t>Internación en Rehablitación </a:t>
            </a:r>
            <a:endParaRPr/>
          </a:p>
        </p:txBody>
      </p:sp>
      <p:pic>
        <p:nvPicPr>
          <p:cNvPr id="2" name="Imagen 1"/>
          <p:cNvPicPr>
            <a:picLocks noChangeAspect="1"/>
          </p:cNvPicPr>
          <p:nvPr/>
        </p:nvPicPr>
        <p:blipFill>
          <a:blip r:embed="rId3"/>
          <a:stretch>
            <a:fillRect/>
          </a:stretch>
        </p:blipFill>
        <p:spPr>
          <a:xfrm>
            <a:off x="94268" y="143165"/>
            <a:ext cx="1752752" cy="66299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7"/>
          <p:cNvSpPr txBox="1">
            <a:spLocks noGrp="1"/>
          </p:cNvSpPr>
          <p:nvPr>
            <p:ph type="title"/>
          </p:nvPr>
        </p:nvSpPr>
        <p:spPr>
          <a:xfrm>
            <a:off x="677334" y="1938517"/>
            <a:ext cx="4347153" cy="13208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SzPct val="55555"/>
              <a:buNone/>
            </a:pPr>
            <a:r>
              <a:rPr lang="es-ES"/>
              <a:t>Planilla de alta de prestador</a:t>
            </a:r>
            <a:br>
              <a:rPr lang="es-ES"/>
            </a:br>
            <a:r>
              <a:rPr lang="es-ES"/>
              <a:t>A completar por el prestador</a:t>
            </a:r>
            <a:endParaRPr/>
          </a:p>
        </p:txBody>
      </p:sp>
      <p:pic>
        <p:nvPicPr>
          <p:cNvPr id="3" name="Imagen 2"/>
          <p:cNvPicPr>
            <a:picLocks noChangeAspect="1"/>
          </p:cNvPicPr>
          <p:nvPr/>
        </p:nvPicPr>
        <p:blipFill>
          <a:blip r:embed="rId3"/>
          <a:stretch>
            <a:fillRect/>
          </a:stretch>
        </p:blipFill>
        <p:spPr>
          <a:xfrm>
            <a:off x="5471692" y="1141962"/>
            <a:ext cx="4038950" cy="4008467"/>
          </a:xfrm>
          <a:prstGeom prst="rect">
            <a:avLst/>
          </a:prstGeom>
        </p:spPr>
      </p:pic>
      <p:pic>
        <p:nvPicPr>
          <p:cNvPr id="2" name="Imagen 1"/>
          <p:cNvPicPr>
            <a:picLocks noChangeAspect="1"/>
          </p:cNvPicPr>
          <p:nvPr/>
        </p:nvPicPr>
        <p:blipFill>
          <a:blip r:embed="rId4"/>
          <a:stretch>
            <a:fillRect/>
          </a:stretch>
        </p:blipFill>
        <p:spPr>
          <a:xfrm>
            <a:off x="176284" y="175191"/>
            <a:ext cx="1752752" cy="66299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64"/>
          <p:cNvSpPr txBox="1">
            <a:spLocks noGrp="1"/>
          </p:cNvSpPr>
          <p:nvPr>
            <p:ph type="title"/>
          </p:nvPr>
        </p:nvSpPr>
        <p:spPr>
          <a:xfrm>
            <a:off x="592492" y="2216837"/>
            <a:ext cx="5336967" cy="13208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SzPct val="55555"/>
              <a:buNone/>
            </a:pPr>
            <a:r>
              <a:rPr lang="es-ES"/>
              <a:t>Planilla de presupuesto prestacional</a:t>
            </a:r>
            <a:br>
              <a:rPr lang="es-ES"/>
            </a:br>
            <a:r>
              <a:rPr lang="es-ES"/>
              <a:t>A completar por el prestador</a:t>
            </a:r>
            <a:endParaRPr/>
          </a:p>
        </p:txBody>
      </p:sp>
      <p:pic>
        <p:nvPicPr>
          <p:cNvPr id="2" name="Imagen 1"/>
          <p:cNvPicPr>
            <a:picLocks noChangeAspect="1"/>
          </p:cNvPicPr>
          <p:nvPr/>
        </p:nvPicPr>
        <p:blipFill>
          <a:blip r:embed="rId3"/>
          <a:stretch>
            <a:fillRect/>
          </a:stretch>
        </p:blipFill>
        <p:spPr>
          <a:xfrm>
            <a:off x="5610868" y="996485"/>
            <a:ext cx="3741744" cy="5044877"/>
          </a:xfrm>
          <a:prstGeom prst="rect">
            <a:avLst/>
          </a:prstGeom>
        </p:spPr>
      </p:pic>
      <p:pic>
        <p:nvPicPr>
          <p:cNvPr id="3" name="Imagen 2"/>
          <p:cNvPicPr>
            <a:picLocks noChangeAspect="1"/>
          </p:cNvPicPr>
          <p:nvPr/>
        </p:nvPicPr>
        <p:blipFill>
          <a:blip r:embed="rId4"/>
          <a:stretch>
            <a:fillRect/>
          </a:stretch>
        </p:blipFill>
        <p:spPr>
          <a:xfrm>
            <a:off x="119723" y="156338"/>
            <a:ext cx="1752752" cy="66299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0"/>
          <p:cNvSpPr txBox="1">
            <a:spLocks noGrp="1"/>
          </p:cNvSpPr>
          <p:nvPr>
            <p:ph type="title"/>
          </p:nvPr>
        </p:nvSpPr>
        <p:spPr>
          <a:xfrm>
            <a:off x="1224088" y="997272"/>
            <a:ext cx="8596668"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ct val="111111"/>
              <a:buFont typeface="Trebuchet MS"/>
              <a:buNone/>
            </a:pPr>
            <a:r>
              <a:rPr lang="es-ES" sz="3100" dirty="0">
                <a:solidFill>
                  <a:schemeClr val="accent2"/>
                </a:solidFill>
              </a:rPr>
              <a:t>MÓDULO DE APOYO A LA INTEGRACIÓN ESCOLAR</a:t>
            </a:r>
            <a:r>
              <a:rPr lang="es-ES" dirty="0">
                <a:solidFill>
                  <a:schemeClr val="accent2"/>
                </a:solidFill>
              </a:rPr>
              <a:t/>
            </a:r>
            <a:br>
              <a:rPr lang="es-ES" dirty="0">
                <a:solidFill>
                  <a:schemeClr val="accent2"/>
                </a:solidFill>
              </a:rPr>
            </a:br>
            <a:r>
              <a:rPr lang="es-ES" sz="1600" dirty="0">
                <a:solidFill>
                  <a:schemeClr val="accent2"/>
                </a:solidFill>
              </a:rPr>
              <a:t>Atención en escuela común, en consultorio, en domicilio, en forma simultánea y/o sucesiva, según corresponda. Se reconocerán 11 meses de prestación, 10 con asistencia escolar y 1 con asistencia a terapias</a:t>
            </a:r>
            <a:endParaRPr sz="1600" dirty="0">
              <a:solidFill>
                <a:schemeClr val="accent2"/>
              </a:solidFill>
            </a:endParaRPr>
          </a:p>
        </p:txBody>
      </p:sp>
      <p:pic>
        <p:nvPicPr>
          <p:cNvPr id="3" name="Marcador de contenido 2"/>
          <p:cNvPicPr>
            <a:picLocks noGrp="1" noChangeAspect="1"/>
          </p:cNvPicPr>
          <p:nvPr>
            <p:ph idx="1"/>
          </p:nvPr>
        </p:nvPicPr>
        <p:blipFill>
          <a:blip r:embed="rId3"/>
          <a:stretch>
            <a:fillRect/>
          </a:stretch>
        </p:blipFill>
        <p:spPr>
          <a:xfrm>
            <a:off x="1813445" y="2318072"/>
            <a:ext cx="6325148" cy="3566469"/>
          </a:xfrm>
          <a:prstGeom prst="rect">
            <a:avLst/>
          </a:prstGeom>
        </p:spPr>
      </p:pic>
      <p:pic>
        <p:nvPicPr>
          <p:cNvPr id="2" name="Imagen 1"/>
          <p:cNvPicPr>
            <a:picLocks noChangeAspect="1"/>
          </p:cNvPicPr>
          <p:nvPr/>
        </p:nvPicPr>
        <p:blipFill>
          <a:blip r:embed="rId4"/>
          <a:stretch>
            <a:fillRect/>
          </a:stretch>
        </p:blipFill>
        <p:spPr>
          <a:xfrm>
            <a:off x="185710" y="128057"/>
            <a:ext cx="1752752" cy="66299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1"/>
          <p:cNvSpPr txBox="1">
            <a:spLocks noGrp="1"/>
          </p:cNvSpPr>
          <p:nvPr>
            <p:ph type="title"/>
          </p:nvPr>
        </p:nvSpPr>
        <p:spPr>
          <a:xfrm>
            <a:off x="677334" y="2231011"/>
            <a:ext cx="4658237"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800"/>
              <a:buNone/>
            </a:pPr>
            <a:r>
              <a:rPr lang="es-ES"/>
              <a:t>Planilla a completar por el prestador</a:t>
            </a:r>
            <a:endParaRPr/>
          </a:p>
        </p:txBody>
      </p:sp>
      <p:pic>
        <p:nvPicPr>
          <p:cNvPr id="2" name="Imagen 1"/>
          <p:cNvPicPr>
            <a:picLocks noChangeAspect="1"/>
          </p:cNvPicPr>
          <p:nvPr/>
        </p:nvPicPr>
        <p:blipFill>
          <a:blip r:embed="rId3"/>
          <a:stretch>
            <a:fillRect/>
          </a:stretch>
        </p:blipFill>
        <p:spPr>
          <a:xfrm>
            <a:off x="5477309" y="1125755"/>
            <a:ext cx="4046571" cy="4587638"/>
          </a:xfrm>
          <a:prstGeom prst="rect">
            <a:avLst/>
          </a:prstGeom>
        </p:spPr>
      </p:pic>
      <p:pic>
        <p:nvPicPr>
          <p:cNvPr id="3" name="Imagen 2"/>
          <p:cNvPicPr>
            <a:picLocks noChangeAspect="1"/>
          </p:cNvPicPr>
          <p:nvPr/>
        </p:nvPicPr>
        <p:blipFill>
          <a:blip r:embed="rId4"/>
          <a:stretch>
            <a:fillRect/>
          </a:stretch>
        </p:blipFill>
        <p:spPr>
          <a:xfrm>
            <a:off x="148004" y="241180"/>
            <a:ext cx="1752752" cy="66299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65"/>
          <p:cNvSpPr txBox="1">
            <a:spLocks noGrp="1"/>
          </p:cNvSpPr>
          <p:nvPr>
            <p:ph type="title"/>
          </p:nvPr>
        </p:nvSpPr>
        <p:spPr>
          <a:xfrm>
            <a:off x="791852" y="1838227"/>
            <a:ext cx="5848887" cy="2322045"/>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800"/>
              <a:buNone/>
            </a:pPr>
            <a:r>
              <a:rPr lang="es-ES"/>
              <a:t>Planilla de Acta Acuerdo</a:t>
            </a:r>
            <a:br>
              <a:rPr lang="es-ES"/>
            </a:br>
            <a:r>
              <a:rPr lang="es-ES"/>
              <a:t>A firmar por familia y prestador</a:t>
            </a:r>
            <a:endParaRPr/>
          </a:p>
        </p:txBody>
      </p:sp>
      <p:pic>
        <p:nvPicPr>
          <p:cNvPr id="2" name="Imagen 1"/>
          <p:cNvPicPr>
            <a:picLocks noChangeAspect="1"/>
          </p:cNvPicPr>
          <p:nvPr/>
        </p:nvPicPr>
        <p:blipFill>
          <a:blip r:embed="rId3"/>
          <a:stretch>
            <a:fillRect/>
          </a:stretch>
        </p:blipFill>
        <p:spPr>
          <a:xfrm>
            <a:off x="6739859" y="1218217"/>
            <a:ext cx="3444538" cy="4572396"/>
          </a:xfrm>
          <a:prstGeom prst="rect">
            <a:avLst/>
          </a:prstGeom>
        </p:spPr>
      </p:pic>
      <p:pic>
        <p:nvPicPr>
          <p:cNvPr id="3" name="Imagen 2"/>
          <p:cNvPicPr>
            <a:picLocks noChangeAspect="1"/>
          </p:cNvPicPr>
          <p:nvPr/>
        </p:nvPicPr>
        <p:blipFill>
          <a:blip r:embed="rId4"/>
          <a:stretch>
            <a:fillRect/>
          </a:stretch>
        </p:blipFill>
        <p:spPr>
          <a:xfrm>
            <a:off x="148004" y="184618"/>
            <a:ext cx="1752752" cy="66299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2"/>
          <p:cNvSpPr txBox="1">
            <a:spLocks noGrp="1"/>
          </p:cNvSpPr>
          <p:nvPr>
            <p:ph type="title"/>
          </p:nvPr>
        </p:nvSpPr>
        <p:spPr>
          <a:xfrm>
            <a:off x="468803" y="2157972"/>
            <a:ext cx="3357337" cy="13208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SzPct val="55555"/>
              <a:buNone/>
            </a:pPr>
            <a:r>
              <a:rPr lang="es-ES"/>
              <a:t>Presupuesto MAI</a:t>
            </a:r>
            <a:br>
              <a:rPr lang="es-ES"/>
            </a:br>
            <a:r>
              <a:rPr lang="es-ES"/>
              <a:t>A completar por prestador</a:t>
            </a:r>
            <a:endParaRPr/>
          </a:p>
        </p:txBody>
      </p:sp>
      <p:pic>
        <p:nvPicPr>
          <p:cNvPr id="2" name="Imagen 1"/>
          <p:cNvPicPr>
            <a:picLocks noChangeAspect="1"/>
          </p:cNvPicPr>
          <p:nvPr/>
        </p:nvPicPr>
        <p:blipFill>
          <a:blip r:embed="rId3"/>
          <a:stretch>
            <a:fillRect/>
          </a:stretch>
        </p:blipFill>
        <p:spPr>
          <a:xfrm>
            <a:off x="4703787" y="1791326"/>
            <a:ext cx="5235394" cy="2766300"/>
          </a:xfrm>
          <a:prstGeom prst="rect">
            <a:avLst/>
          </a:prstGeom>
        </p:spPr>
      </p:pic>
      <p:pic>
        <p:nvPicPr>
          <p:cNvPr id="3" name="Imagen 2"/>
          <p:cNvPicPr>
            <a:picLocks noChangeAspect="1"/>
          </p:cNvPicPr>
          <p:nvPr/>
        </p:nvPicPr>
        <p:blipFill>
          <a:blip r:embed="rId4"/>
          <a:stretch>
            <a:fillRect/>
          </a:stretch>
        </p:blipFill>
        <p:spPr>
          <a:xfrm>
            <a:off x="157430" y="175192"/>
            <a:ext cx="1752752" cy="66299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23"/>
          <p:cNvSpPr txBox="1">
            <a:spLocks noGrp="1"/>
          </p:cNvSpPr>
          <p:nvPr>
            <p:ph type="title"/>
          </p:nvPr>
        </p:nvSpPr>
        <p:spPr>
          <a:xfrm>
            <a:off x="1535173" y="819144"/>
            <a:ext cx="8596668"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ts val="3600"/>
              <a:buFont typeface="Trebuchet MS"/>
              <a:buNone/>
            </a:pPr>
            <a:r>
              <a:rPr lang="es-ES" dirty="0">
                <a:solidFill>
                  <a:schemeClr val="accent2"/>
                </a:solidFill>
              </a:rPr>
              <a:t>MÓDULO DE MAESTRA DE APOYO</a:t>
            </a:r>
            <a:br>
              <a:rPr lang="es-ES" dirty="0">
                <a:solidFill>
                  <a:schemeClr val="accent2"/>
                </a:solidFill>
              </a:rPr>
            </a:br>
            <a:r>
              <a:rPr lang="es-ES" sz="1800" dirty="0">
                <a:solidFill>
                  <a:schemeClr val="accent2"/>
                </a:solidFill>
              </a:rPr>
              <a:t>Atención en escuela común</a:t>
            </a:r>
            <a:endParaRPr dirty="0">
              <a:solidFill>
                <a:schemeClr val="accent2"/>
              </a:solidFill>
            </a:endParaRPr>
          </a:p>
        </p:txBody>
      </p:sp>
      <p:pic>
        <p:nvPicPr>
          <p:cNvPr id="2" name="Imagen 1"/>
          <p:cNvPicPr>
            <a:picLocks noChangeAspect="1"/>
          </p:cNvPicPr>
          <p:nvPr/>
        </p:nvPicPr>
        <p:blipFill>
          <a:blip r:embed="rId3"/>
          <a:stretch>
            <a:fillRect/>
          </a:stretch>
        </p:blipFill>
        <p:spPr>
          <a:xfrm>
            <a:off x="2765280" y="2139944"/>
            <a:ext cx="5303980" cy="3162574"/>
          </a:xfrm>
          <a:prstGeom prst="rect">
            <a:avLst/>
          </a:prstGeom>
        </p:spPr>
      </p:pic>
      <p:pic>
        <p:nvPicPr>
          <p:cNvPr id="3" name="Imagen 2"/>
          <p:cNvPicPr>
            <a:picLocks noChangeAspect="1"/>
          </p:cNvPicPr>
          <p:nvPr/>
        </p:nvPicPr>
        <p:blipFill>
          <a:blip r:embed="rId4"/>
          <a:stretch>
            <a:fillRect/>
          </a:stretch>
        </p:blipFill>
        <p:spPr>
          <a:xfrm>
            <a:off x="242271" y="156147"/>
            <a:ext cx="1752752" cy="66299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66"/>
          <p:cNvSpPr txBox="1">
            <a:spLocks noGrp="1"/>
          </p:cNvSpPr>
          <p:nvPr>
            <p:ph type="title"/>
          </p:nvPr>
        </p:nvSpPr>
        <p:spPr>
          <a:xfrm>
            <a:off x="677334" y="2231011"/>
            <a:ext cx="4658237"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800"/>
              <a:buNone/>
            </a:pPr>
            <a:r>
              <a:rPr lang="es-ES"/>
              <a:t>Planilla a completar por el prestador</a:t>
            </a:r>
            <a:endParaRPr/>
          </a:p>
        </p:txBody>
      </p:sp>
      <p:pic>
        <p:nvPicPr>
          <p:cNvPr id="2" name="Imagen 1"/>
          <p:cNvPicPr>
            <a:picLocks noChangeAspect="1"/>
          </p:cNvPicPr>
          <p:nvPr/>
        </p:nvPicPr>
        <p:blipFill>
          <a:blip r:embed="rId3"/>
          <a:stretch>
            <a:fillRect/>
          </a:stretch>
        </p:blipFill>
        <p:spPr>
          <a:xfrm>
            <a:off x="5935411" y="908145"/>
            <a:ext cx="4054191" cy="4740051"/>
          </a:xfrm>
          <a:prstGeom prst="rect">
            <a:avLst/>
          </a:prstGeom>
        </p:spPr>
      </p:pic>
      <p:pic>
        <p:nvPicPr>
          <p:cNvPr id="3" name="Imagen 2"/>
          <p:cNvPicPr>
            <a:picLocks noChangeAspect="1"/>
          </p:cNvPicPr>
          <p:nvPr/>
        </p:nvPicPr>
        <p:blipFill>
          <a:blip r:embed="rId4"/>
          <a:stretch>
            <a:fillRect/>
          </a:stretch>
        </p:blipFill>
        <p:spPr>
          <a:xfrm>
            <a:off x="185710" y="156338"/>
            <a:ext cx="1752752" cy="66299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67"/>
          <p:cNvSpPr txBox="1">
            <a:spLocks noGrp="1"/>
          </p:cNvSpPr>
          <p:nvPr>
            <p:ph type="title"/>
          </p:nvPr>
        </p:nvSpPr>
        <p:spPr>
          <a:xfrm>
            <a:off x="592492" y="2216837"/>
            <a:ext cx="5336967" cy="13208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SzPct val="55555"/>
              <a:buNone/>
            </a:pPr>
            <a:r>
              <a:rPr lang="es-ES"/>
              <a:t>Planilla de presupuesto prestacional</a:t>
            </a:r>
            <a:br>
              <a:rPr lang="es-ES"/>
            </a:br>
            <a:r>
              <a:rPr lang="es-ES"/>
              <a:t>A completar por el prestador</a:t>
            </a:r>
            <a:endParaRPr/>
          </a:p>
        </p:txBody>
      </p:sp>
      <p:pic>
        <p:nvPicPr>
          <p:cNvPr id="2" name="Imagen 1"/>
          <p:cNvPicPr>
            <a:picLocks noChangeAspect="1"/>
          </p:cNvPicPr>
          <p:nvPr/>
        </p:nvPicPr>
        <p:blipFill>
          <a:blip r:embed="rId3"/>
          <a:stretch>
            <a:fillRect/>
          </a:stretch>
        </p:blipFill>
        <p:spPr>
          <a:xfrm>
            <a:off x="5929459" y="1015198"/>
            <a:ext cx="3795089" cy="5044877"/>
          </a:xfrm>
          <a:prstGeom prst="rect">
            <a:avLst/>
          </a:prstGeom>
        </p:spPr>
      </p:pic>
      <p:pic>
        <p:nvPicPr>
          <p:cNvPr id="3" name="Imagen 2"/>
          <p:cNvPicPr>
            <a:picLocks noChangeAspect="1"/>
          </p:cNvPicPr>
          <p:nvPr/>
        </p:nvPicPr>
        <p:blipFill>
          <a:blip r:embed="rId4"/>
          <a:stretch>
            <a:fillRect/>
          </a:stretch>
        </p:blipFill>
        <p:spPr>
          <a:xfrm>
            <a:off x="138576" y="231753"/>
            <a:ext cx="1752752" cy="662997"/>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25"/>
          <p:cNvSpPr txBox="1">
            <a:spLocks noGrp="1"/>
          </p:cNvSpPr>
          <p:nvPr>
            <p:ph type="title"/>
          </p:nvPr>
        </p:nvSpPr>
        <p:spPr>
          <a:xfrm>
            <a:off x="1450332" y="1118648"/>
            <a:ext cx="8596668"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accent1"/>
              </a:buClr>
              <a:buSzPts val="3600"/>
              <a:buFont typeface="Trebuchet MS"/>
              <a:buNone/>
            </a:pPr>
            <a:r>
              <a:rPr lang="es-ES" dirty="0">
                <a:solidFill>
                  <a:schemeClr val="accent2"/>
                </a:solidFill>
              </a:rPr>
              <a:t>INTERNACIÓN EN REHABILITACIÓN </a:t>
            </a:r>
            <a:br>
              <a:rPr lang="es-ES" dirty="0">
                <a:solidFill>
                  <a:schemeClr val="accent2"/>
                </a:solidFill>
              </a:rPr>
            </a:br>
            <a:r>
              <a:rPr lang="es-ES" sz="1800" dirty="0">
                <a:solidFill>
                  <a:schemeClr val="accent2"/>
                </a:solidFill>
              </a:rPr>
              <a:t>Clínicas o Sanatorios de rehabilitación, Hospitales con servicio de rehabilitación, Clínicas o Sanatorios polivalentes y Centros de rehabilitación con internación</a:t>
            </a:r>
            <a:endParaRPr sz="1800" dirty="0">
              <a:solidFill>
                <a:schemeClr val="accent2"/>
              </a:solidFill>
            </a:endParaRPr>
          </a:p>
        </p:txBody>
      </p:sp>
      <p:pic>
        <p:nvPicPr>
          <p:cNvPr id="3" name="Marcador de contenido 2"/>
          <p:cNvPicPr>
            <a:picLocks noGrp="1" noChangeAspect="1"/>
          </p:cNvPicPr>
          <p:nvPr>
            <p:ph idx="1"/>
          </p:nvPr>
        </p:nvPicPr>
        <p:blipFill>
          <a:blip r:embed="rId3"/>
          <a:stretch>
            <a:fillRect/>
          </a:stretch>
        </p:blipFill>
        <p:spPr>
          <a:xfrm>
            <a:off x="2030634" y="2798173"/>
            <a:ext cx="5890770" cy="2606266"/>
          </a:xfrm>
          <a:prstGeom prst="rect">
            <a:avLst/>
          </a:prstGeom>
        </p:spPr>
      </p:pic>
      <p:pic>
        <p:nvPicPr>
          <p:cNvPr id="2" name="Imagen 1"/>
          <p:cNvPicPr>
            <a:picLocks noChangeAspect="1"/>
          </p:cNvPicPr>
          <p:nvPr/>
        </p:nvPicPr>
        <p:blipFill>
          <a:blip r:embed="rId4"/>
          <a:stretch>
            <a:fillRect/>
          </a:stretch>
        </p:blipFill>
        <p:spPr>
          <a:xfrm>
            <a:off x="148004" y="96926"/>
            <a:ext cx="1752752" cy="66299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68"/>
          <p:cNvSpPr txBox="1">
            <a:spLocks noGrp="1"/>
          </p:cNvSpPr>
          <p:nvPr>
            <p:ph type="title"/>
          </p:nvPr>
        </p:nvSpPr>
        <p:spPr>
          <a:xfrm>
            <a:off x="791850" y="1838224"/>
            <a:ext cx="5848800" cy="31071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ct val="50000"/>
              <a:buNone/>
            </a:pPr>
            <a:r>
              <a:rPr lang="es-ES" dirty="0"/>
              <a:t>Planilla de Acta Acuerdo</a:t>
            </a:r>
            <a:br>
              <a:rPr lang="es-ES" dirty="0"/>
            </a:br>
            <a:r>
              <a:rPr lang="es-ES" dirty="0"/>
              <a:t>A firmar por familia, Institución educativa, </a:t>
            </a:r>
            <a:r>
              <a:rPr lang="es-ES" dirty="0" smtClean="0"/>
              <a:t>y profesional</a:t>
            </a:r>
            <a:endParaRPr dirty="0"/>
          </a:p>
          <a:p>
            <a:pPr marL="0" lvl="0" indent="0" algn="ctr" rtl="0">
              <a:lnSpc>
                <a:spcPct val="100000"/>
              </a:lnSpc>
              <a:spcBef>
                <a:spcPts val="0"/>
              </a:spcBef>
              <a:spcAft>
                <a:spcPts val="0"/>
              </a:spcAft>
              <a:buSzPct val="50000"/>
              <a:buNone/>
            </a:pPr>
            <a:endParaRPr dirty="0"/>
          </a:p>
          <a:p>
            <a:pPr marL="0" lvl="0" indent="0" algn="ctr" rtl="0">
              <a:spcBef>
                <a:spcPts val="0"/>
              </a:spcBef>
              <a:spcAft>
                <a:spcPts val="0"/>
              </a:spcAft>
              <a:buSzPct val="50000"/>
              <a:buNone/>
            </a:pPr>
            <a:endParaRPr dirty="0"/>
          </a:p>
          <a:p>
            <a:pPr marL="0" lvl="0" indent="0" algn="ctr" rtl="0">
              <a:lnSpc>
                <a:spcPct val="100000"/>
              </a:lnSpc>
              <a:spcBef>
                <a:spcPts val="0"/>
              </a:spcBef>
              <a:spcAft>
                <a:spcPts val="0"/>
              </a:spcAft>
              <a:buSzPct val="50000"/>
              <a:buNone/>
            </a:pPr>
            <a:endParaRPr dirty="0"/>
          </a:p>
        </p:txBody>
      </p:sp>
      <p:pic>
        <p:nvPicPr>
          <p:cNvPr id="2" name="Imagen 1"/>
          <p:cNvPicPr>
            <a:picLocks noChangeAspect="1"/>
          </p:cNvPicPr>
          <p:nvPr/>
        </p:nvPicPr>
        <p:blipFill>
          <a:blip r:embed="rId3"/>
          <a:stretch>
            <a:fillRect/>
          </a:stretch>
        </p:blipFill>
        <p:spPr>
          <a:xfrm>
            <a:off x="6790803" y="1101765"/>
            <a:ext cx="3436918" cy="4580017"/>
          </a:xfrm>
          <a:prstGeom prst="rect">
            <a:avLst/>
          </a:prstGeom>
        </p:spPr>
      </p:pic>
      <p:pic>
        <p:nvPicPr>
          <p:cNvPr id="3" name="Imagen 2"/>
          <p:cNvPicPr>
            <a:picLocks noChangeAspect="1"/>
          </p:cNvPicPr>
          <p:nvPr/>
        </p:nvPicPr>
        <p:blipFill>
          <a:blip r:embed="rId4"/>
          <a:stretch>
            <a:fillRect/>
          </a:stretch>
        </p:blipFill>
        <p:spPr>
          <a:xfrm>
            <a:off x="232845" y="326020"/>
            <a:ext cx="1752752" cy="66299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27"/>
          <p:cNvSpPr txBox="1">
            <a:spLocks noGrp="1"/>
          </p:cNvSpPr>
          <p:nvPr>
            <p:ph type="title"/>
          </p:nvPr>
        </p:nvSpPr>
        <p:spPr>
          <a:xfrm>
            <a:off x="1290076" y="1286857"/>
            <a:ext cx="8596668" cy="13208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chemeClr val="accent1"/>
              </a:buClr>
              <a:buSzPts val="6480"/>
              <a:buFont typeface="Trebuchet MS"/>
              <a:buNone/>
            </a:pPr>
            <a:r>
              <a:rPr lang="es-ES" dirty="0">
                <a:solidFill>
                  <a:schemeClr val="accent2"/>
                </a:solidFill>
              </a:rPr>
              <a:t>HOGAR / PEQUEÑOS HOGARES / RESIDENCIAS</a:t>
            </a:r>
            <a:br>
              <a:rPr lang="es-ES" dirty="0">
                <a:solidFill>
                  <a:schemeClr val="accent2"/>
                </a:solidFill>
              </a:rPr>
            </a:br>
            <a:r>
              <a:rPr lang="es-ES" sz="1800" dirty="0">
                <a:solidFill>
                  <a:schemeClr val="accent2"/>
                </a:solidFill>
              </a:rPr>
              <a:t>Módulo de alojamiento permanente. Módulo de alojamiento de lunes a viernes</a:t>
            </a:r>
            <a:endParaRPr sz="1800" dirty="0">
              <a:solidFill>
                <a:schemeClr val="accent2"/>
              </a:solidFill>
            </a:endParaRPr>
          </a:p>
        </p:txBody>
      </p:sp>
      <p:pic>
        <p:nvPicPr>
          <p:cNvPr id="3" name="Marcador de contenido 2"/>
          <p:cNvPicPr>
            <a:picLocks noGrp="1" noChangeAspect="1"/>
          </p:cNvPicPr>
          <p:nvPr>
            <p:ph idx="1"/>
          </p:nvPr>
        </p:nvPicPr>
        <p:blipFill>
          <a:blip r:embed="rId3"/>
          <a:stretch>
            <a:fillRect/>
          </a:stretch>
        </p:blipFill>
        <p:spPr>
          <a:xfrm>
            <a:off x="2263064" y="2607657"/>
            <a:ext cx="5425910" cy="2987299"/>
          </a:xfrm>
          <a:prstGeom prst="rect">
            <a:avLst/>
          </a:prstGeom>
        </p:spPr>
      </p:pic>
      <p:pic>
        <p:nvPicPr>
          <p:cNvPr id="2" name="Imagen 1"/>
          <p:cNvPicPr>
            <a:picLocks noChangeAspect="1"/>
          </p:cNvPicPr>
          <p:nvPr/>
        </p:nvPicPr>
        <p:blipFill>
          <a:blip r:embed="rId4"/>
          <a:stretch>
            <a:fillRect/>
          </a:stretch>
        </p:blipFill>
        <p:spPr>
          <a:xfrm>
            <a:off x="232845" y="197963"/>
            <a:ext cx="1752752" cy="66299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29"/>
          <p:cNvSpPr txBox="1">
            <a:spLocks noGrp="1"/>
          </p:cNvSpPr>
          <p:nvPr>
            <p:ph type="title"/>
          </p:nvPr>
        </p:nvSpPr>
        <p:spPr>
          <a:xfrm>
            <a:off x="865870" y="892405"/>
            <a:ext cx="8596668" cy="13208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chemeClr val="accent1"/>
              </a:buClr>
              <a:buSzPts val="7290"/>
              <a:buFont typeface="Trebuchet MS"/>
              <a:buNone/>
            </a:pPr>
            <a:r>
              <a:rPr lang="es-ES" dirty="0">
                <a:solidFill>
                  <a:schemeClr val="accent2"/>
                </a:solidFill>
              </a:rPr>
              <a:t>TRANSPORTE</a:t>
            </a:r>
            <a:br>
              <a:rPr lang="es-ES" dirty="0">
                <a:solidFill>
                  <a:schemeClr val="accent2"/>
                </a:solidFill>
              </a:rPr>
            </a:br>
            <a:r>
              <a:rPr lang="es-ES" sz="1600" dirty="0">
                <a:solidFill>
                  <a:schemeClr val="accent2"/>
                </a:solidFill>
              </a:rPr>
              <a:t>Se reconocerá por parte de la </a:t>
            </a:r>
            <a:r>
              <a:rPr lang="es-ES" sz="1600" dirty="0" err="1">
                <a:solidFill>
                  <a:schemeClr val="accent2"/>
                </a:solidFill>
              </a:rPr>
              <a:t>SSSalud</a:t>
            </a:r>
            <a:r>
              <a:rPr lang="es-ES" sz="1600" dirty="0">
                <a:solidFill>
                  <a:schemeClr val="accent2"/>
                </a:solidFill>
              </a:rPr>
              <a:t>, un mínimo de 12 kilómetros diarios y hasta 1500 km mensuales. De requerir una cantidad superior el afiliado debe presentar la constancia de domicilio certificada firmada por el médico de cabecera, el informe del médico de cabecera que justifique el excedente de kilómetros solicitados y el mapa google complementario</a:t>
            </a:r>
            <a:endParaRPr sz="1600" dirty="0">
              <a:solidFill>
                <a:schemeClr val="accent2"/>
              </a:solidFill>
            </a:endParaRPr>
          </a:p>
        </p:txBody>
      </p:sp>
      <p:pic>
        <p:nvPicPr>
          <p:cNvPr id="2" name="Imagen 1"/>
          <p:cNvPicPr>
            <a:picLocks noChangeAspect="1"/>
          </p:cNvPicPr>
          <p:nvPr/>
        </p:nvPicPr>
        <p:blipFill>
          <a:blip r:embed="rId3"/>
          <a:stretch>
            <a:fillRect/>
          </a:stretch>
        </p:blipFill>
        <p:spPr>
          <a:xfrm>
            <a:off x="2353344" y="2339818"/>
            <a:ext cx="5845047" cy="3292125"/>
          </a:xfrm>
          <a:prstGeom prst="rect">
            <a:avLst/>
          </a:prstGeom>
        </p:spPr>
      </p:pic>
      <p:pic>
        <p:nvPicPr>
          <p:cNvPr id="3" name="Imagen 2"/>
          <p:cNvPicPr>
            <a:picLocks noChangeAspect="1"/>
          </p:cNvPicPr>
          <p:nvPr/>
        </p:nvPicPr>
        <p:blipFill>
          <a:blip r:embed="rId4"/>
          <a:stretch>
            <a:fillRect/>
          </a:stretch>
        </p:blipFill>
        <p:spPr>
          <a:xfrm>
            <a:off x="251698" y="335448"/>
            <a:ext cx="1752752" cy="66299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69"/>
          <p:cNvSpPr txBox="1">
            <a:spLocks noGrp="1"/>
          </p:cNvSpPr>
          <p:nvPr>
            <p:ph type="title"/>
          </p:nvPr>
        </p:nvSpPr>
        <p:spPr>
          <a:xfrm>
            <a:off x="677325" y="2230989"/>
            <a:ext cx="4658100" cy="26316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800"/>
              <a:buNone/>
            </a:pPr>
            <a:r>
              <a:rPr lang="es-ES"/>
              <a:t>Planilla  de Alta del prestador </a:t>
            </a:r>
            <a:endParaRPr/>
          </a:p>
          <a:p>
            <a:pPr marL="0" lvl="0" indent="0" algn="ctr" rtl="0">
              <a:lnSpc>
                <a:spcPct val="100000"/>
              </a:lnSpc>
              <a:spcBef>
                <a:spcPts val="0"/>
              </a:spcBef>
              <a:spcAft>
                <a:spcPts val="0"/>
              </a:spcAft>
              <a:buSzPts val="1800"/>
              <a:buNone/>
            </a:pPr>
            <a:r>
              <a:rPr lang="es-ES"/>
              <a:t>Completar  el prestador</a:t>
            </a:r>
            <a:endParaRPr/>
          </a:p>
        </p:txBody>
      </p:sp>
      <p:pic>
        <p:nvPicPr>
          <p:cNvPr id="2" name="Imagen 1"/>
          <p:cNvPicPr>
            <a:picLocks noChangeAspect="1"/>
          </p:cNvPicPr>
          <p:nvPr/>
        </p:nvPicPr>
        <p:blipFill>
          <a:blip r:embed="rId3"/>
          <a:stretch>
            <a:fillRect/>
          </a:stretch>
        </p:blipFill>
        <p:spPr>
          <a:xfrm>
            <a:off x="5709168" y="1195815"/>
            <a:ext cx="4054191" cy="4701947"/>
          </a:xfrm>
          <a:prstGeom prst="rect">
            <a:avLst/>
          </a:prstGeom>
        </p:spPr>
      </p:pic>
      <p:pic>
        <p:nvPicPr>
          <p:cNvPr id="3" name="Imagen 2"/>
          <p:cNvPicPr>
            <a:picLocks noChangeAspect="1"/>
          </p:cNvPicPr>
          <p:nvPr/>
        </p:nvPicPr>
        <p:blipFill>
          <a:blip r:embed="rId4"/>
          <a:stretch>
            <a:fillRect/>
          </a:stretch>
        </p:blipFill>
        <p:spPr>
          <a:xfrm>
            <a:off x="364820" y="203472"/>
            <a:ext cx="1752752" cy="66299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30"/>
          <p:cNvSpPr txBox="1">
            <a:spLocks noGrp="1"/>
          </p:cNvSpPr>
          <p:nvPr>
            <p:ph type="title"/>
          </p:nvPr>
        </p:nvSpPr>
        <p:spPr>
          <a:xfrm>
            <a:off x="1224088" y="1571133"/>
            <a:ext cx="4818493" cy="13208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SzPct val="55555"/>
              <a:buNone/>
            </a:pPr>
            <a:r>
              <a:rPr lang="es-ES"/>
              <a:t>Planilla de presupuesto transporte</a:t>
            </a:r>
            <a:br>
              <a:rPr lang="es-ES"/>
            </a:br>
            <a:r>
              <a:rPr lang="es-ES"/>
              <a:t>A completar por prestador</a:t>
            </a:r>
            <a:endParaRPr/>
          </a:p>
        </p:txBody>
      </p:sp>
      <p:pic>
        <p:nvPicPr>
          <p:cNvPr id="2" name="Imagen 1"/>
          <p:cNvPicPr>
            <a:picLocks noChangeAspect="1"/>
          </p:cNvPicPr>
          <p:nvPr/>
        </p:nvPicPr>
        <p:blipFill>
          <a:blip r:embed="rId3"/>
          <a:stretch>
            <a:fillRect/>
          </a:stretch>
        </p:blipFill>
        <p:spPr>
          <a:xfrm>
            <a:off x="6042581" y="1096879"/>
            <a:ext cx="4153260" cy="4701947"/>
          </a:xfrm>
          <a:prstGeom prst="rect">
            <a:avLst/>
          </a:prstGeom>
        </p:spPr>
      </p:pic>
      <p:pic>
        <p:nvPicPr>
          <p:cNvPr id="3" name="Imagen 2"/>
          <p:cNvPicPr>
            <a:picLocks noChangeAspect="1"/>
          </p:cNvPicPr>
          <p:nvPr/>
        </p:nvPicPr>
        <p:blipFill>
          <a:blip r:embed="rId4"/>
          <a:stretch>
            <a:fillRect/>
          </a:stretch>
        </p:blipFill>
        <p:spPr>
          <a:xfrm>
            <a:off x="166857" y="212899"/>
            <a:ext cx="1752752" cy="66299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pic>
        <p:nvPicPr>
          <p:cNvPr id="412" name="Google Shape;412;g2d3b9c41c3c_1_15"/>
          <p:cNvPicPr preferRelativeResize="0"/>
          <p:nvPr/>
        </p:nvPicPr>
        <p:blipFill>
          <a:blip r:embed="rId3">
            <a:alphaModFix/>
          </a:blip>
          <a:stretch>
            <a:fillRect/>
          </a:stretch>
        </p:blipFill>
        <p:spPr>
          <a:xfrm>
            <a:off x="3466650" y="704775"/>
            <a:ext cx="4455525" cy="6153226"/>
          </a:xfrm>
          <a:prstGeom prst="rect">
            <a:avLst/>
          </a:prstGeom>
          <a:noFill/>
          <a:ln>
            <a:noFill/>
          </a:ln>
        </p:spPr>
      </p:pic>
      <p:pic>
        <p:nvPicPr>
          <p:cNvPr id="3" name="Imagen 2"/>
          <p:cNvPicPr>
            <a:picLocks noChangeAspect="1"/>
          </p:cNvPicPr>
          <p:nvPr/>
        </p:nvPicPr>
        <p:blipFill>
          <a:blip r:embed="rId4"/>
          <a:stretch>
            <a:fillRect/>
          </a:stretch>
        </p:blipFill>
        <p:spPr>
          <a:xfrm>
            <a:off x="195138" y="184619"/>
            <a:ext cx="1752752" cy="662997"/>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pic>
        <p:nvPicPr>
          <p:cNvPr id="418" name="Google Shape;418;p31"/>
          <p:cNvPicPr preferRelativeResize="0"/>
          <p:nvPr/>
        </p:nvPicPr>
        <p:blipFill rotWithShape="1">
          <a:blip r:embed="rId3">
            <a:alphaModFix/>
          </a:blip>
          <a:srcRect/>
          <a:stretch/>
        </p:blipFill>
        <p:spPr>
          <a:xfrm>
            <a:off x="2889965" y="662004"/>
            <a:ext cx="5601185" cy="4999153"/>
          </a:xfrm>
          <a:prstGeom prst="rect">
            <a:avLst/>
          </a:prstGeom>
          <a:noFill/>
          <a:ln>
            <a:noFill/>
          </a:ln>
        </p:spPr>
      </p:pic>
      <p:pic>
        <p:nvPicPr>
          <p:cNvPr id="2" name="Imagen 1"/>
          <p:cNvPicPr>
            <a:picLocks noChangeAspect="1"/>
          </p:cNvPicPr>
          <p:nvPr/>
        </p:nvPicPr>
        <p:blipFill>
          <a:blip r:embed="rId4"/>
          <a:stretch>
            <a:fillRect/>
          </a:stretch>
        </p:blipFill>
        <p:spPr>
          <a:xfrm>
            <a:off x="129150" y="137484"/>
            <a:ext cx="1752752" cy="662997"/>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grpSp>
        <p:nvGrpSpPr>
          <p:cNvPr id="425" name="Google Shape;425;p32"/>
          <p:cNvGrpSpPr/>
          <p:nvPr/>
        </p:nvGrpSpPr>
        <p:grpSpPr>
          <a:xfrm>
            <a:off x="4401274" y="245214"/>
            <a:ext cx="3141190" cy="1884714"/>
            <a:chOff x="2308889" y="0"/>
            <a:chExt cx="3141190" cy="1884714"/>
          </a:xfrm>
        </p:grpSpPr>
        <p:sp>
          <p:nvSpPr>
            <p:cNvPr id="426" name="Google Shape;426;p32"/>
            <p:cNvSpPr/>
            <p:nvPr/>
          </p:nvSpPr>
          <p:spPr>
            <a:xfrm>
              <a:off x="2308889" y="0"/>
              <a:ext cx="3141190" cy="1884714"/>
            </a:xfrm>
            <a:prstGeom prst="rect">
              <a:avLst/>
            </a:prstGeom>
            <a:solidFill>
              <a:srgbClr val="19ACE4"/>
            </a:solidFill>
            <a:ln w="1905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p32"/>
            <p:cNvSpPr txBox="1"/>
            <p:nvPr/>
          </p:nvSpPr>
          <p:spPr>
            <a:xfrm>
              <a:off x="2308889" y="0"/>
              <a:ext cx="3141190" cy="1884714"/>
            </a:xfrm>
            <a:prstGeom prst="rect">
              <a:avLst/>
            </a:prstGeom>
            <a:noFill/>
            <a:ln>
              <a:noFill/>
            </a:ln>
          </p:spPr>
          <p:txBody>
            <a:bodyPr spcFirstLastPara="1" wrap="square" lIns="102850" tIns="102850" rIns="102850" bIns="102850" anchor="ctr" anchorCtr="0">
              <a:noAutofit/>
            </a:bodyPr>
            <a:lstStyle/>
            <a:p>
              <a:pPr marL="0" marR="0" lvl="0" indent="0" algn="ctr" rtl="0">
                <a:lnSpc>
                  <a:spcPct val="90000"/>
                </a:lnSpc>
                <a:spcBef>
                  <a:spcPts val="0"/>
                </a:spcBef>
                <a:spcAft>
                  <a:spcPts val="0"/>
                </a:spcAft>
                <a:buClr>
                  <a:srgbClr val="000000"/>
                </a:buClr>
                <a:buSzPts val="2700"/>
                <a:buFont typeface="Arial"/>
                <a:buNone/>
              </a:pPr>
              <a:r>
                <a:rPr lang="es-ES" sz="2700" b="0" i="0" u="none" strike="noStrike" cap="none">
                  <a:solidFill>
                    <a:schemeClr val="lt1"/>
                  </a:solidFill>
                  <a:latin typeface="Trebuchet MS"/>
                  <a:ea typeface="Trebuchet MS"/>
                  <a:cs typeface="Trebuchet MS"/>
                  <a:sym typeface="Trebuchet MS"/>
                </a:rPr>
                <a:t>Documentación a presentar en casos que excede 1500 para la evaluación</a:t>
              </a:r>
              <a:endParaRPr sz="2700" b="0" i="0" u="none" strike="noStrike" cap="none">
                <a:solidFill>
                  <a:schemeClr val="lt1"/>
                </a:solidFill>
                <a:latin typeface="Trebuchet MS"/>
                <a:ea typeface="Trebuchet MS"/>
                <a:cs typeface="Trebuchet MS"/>
                <a:sym typeface="Trebuchet MS"/>
              </a:endParaRPr>
            </a:p>
          </p:txBody>
        </p:sp>
      </p:grpSp>
      <p:pic>
        <p:nvPicPr>
          <p:cNvPr id="428" name="Google Shape;428;p32"/>
          <p:cNvPicPr preferRelativeResize="0"/>
          <p:nvPr/>
        </p:nvPicPr>
        <p:blipFill rotWithShape="1">
          <a:blip r:embed="rId3">
            <a:alphaModFix/>
          </a:blip>
          <a:srcRect/>
          <a:stretch/>
        </p:blipFill>
        <p:spPr>
          <a:xfrm>
            <a:off x="2164319" y="2363114"/>
            <a:ext cx="7742591" cy="2149026"/>
          </a:xfrm>
          <a:prstGeom prst="rect">
            <a:avLst/>
          </a:prstGeom>
          <a:noFill/>
          <a:ln>
            <a:noFill/>
          </a:ln>
        </p:spPr>
      </p:pic>
      <p:pic>
        <p:nvPicPr>
          <p:cNvPr id="429" name="Google Shape;429;p32"/>
          <p:cNvPicPr preferRelativeResize="0"/>
          <p:nvPr/>
        </p:nvPicPr>
        <p:blipFill rotWithShape="1">
          <a:blip r:embed="rId4">
            <a:alphaModFix/>
          </a:blip>
          <a:srcRect/>
          <a:stretch/>
        </p:blipFill>
        <p:spPr>
          <a:xfrm>
            <a:off x="2164319" y="4512140"/>
            <a:ext cx="7475868" cy="647756"/>
          </a:xfrm>
          <a:prstGeom prst="rect">
            <a:avLst/>
          </a:prstGeom>
          <a:noFill/>
          <a:ln>
            <a:noFill/>
          </a:ln>
        </p:spPr>
      </p:pic>
      <p:pic>
        <p:nvPicPr>
          <p:cNvPr id="430" name="Google Shape;430;p32"/>
          <p:cNvPicPr preferRelativeResize="0"/>
          <p:nvPr/>
        </p:nvPicPr>
        <p:blipFill rotWithShape="1">
          <a:blip r:embed="rId5">
            <a:alphaModFix/>
          </a:blip>
          <a:srcRect/>
          <a:stretch/>
        </p:blipFill>
        <p:spPr>
          <a:xfrm>
            <a:off x="2194802" y="5209993"/>
            <a:ext cx="7445385" cy="617273"/>
          </a:xfrm>
          <a:prstGeom prst="rect">
            <a:avLst/>
          </a:prstGeom>
          <a:noFill/>
          <a:ln>
            <a:noFill/>
          </a:ln>
        </p:spPr>
      </p:pic>
      <p:pic>
        <p:nvPicPr>
          <p:cNvPr id="431" name="Google Shape;431;p32"/>
          <p:cNvPicPr preferRelativeResize="0"/>
          <p:nvPr/>
        </p:nvPicPr>
        <p:blipFill rotWithShape="1">
          <a:blip r:embed="rId6">
            <a:alphaModFix/>
          </a:blip>
          <a:srcRect/>
          <a:stretch/>
        </p:blipFill>
        <p:spPr>
          <a:xfrm>
            <a:off x="4137853" y="5945529"/>
            <a:ext cx="4157832" cy="591363"/>
          </a:xfrm>
          <a:prstGeom prst="rect">
            <a:avLst/>
          </a:prstGeom>
          <a:noFill/>
          <a:ln>
            <a:noFill/>
          </a:ln>
        </p:spPr>
      </p:pic>
      <p:pic>
        <p:nvPicPr>
          <p:cNvPr id="2" name="Imagen 1"/>
          <p:cNvPicPr>
            <a:picLocks noChangeAspect="1"/>
          </p:cNvPicPr>
          <p:nvPr/>
        </p:nvPicPr>
        <p:blipFill>
          <a:blip r:embed="rId7"/>
          <a:stretch>
            <a:fillRect/>
          </a:stretch>
        </p:blipFill>
        <p:spPr>
          <a:xfrm>
            <a:off x="157430" y="245214"/>
            <a:ext cx="1752752" cy="66299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34"/>
          <p:cNvSpPr txBox="1">
            <a:spLocks noGrp="1"/>
          </p:cNvSpPr>
          <p:nvPr>
            <p:ph type="title"/>
          </p:nvPr>
        </p:nvSpPr>
        <p:spPr>
          <a:xfrm>
            <a:off x="220134" y="609119"/>
            <a:ext cx="10002168" cy="13208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accent1"/>
              </a:buClr>
              <a:buSzPts val="2800"/>
              <a:buFont typeface="Trebuchet MS"/>
              <a:buNone/>
            </a:pPr>
            <a:r>
              <a:rPr lang="es-ES" sz="2800" dirty="0">
                <a:solidFill>
                  <a:schemeClr val="accent2"/>
                </a:solidFill>
              </a:rPr>
              <a:t>PRESTACIÓN </a:t>
            </a:r>
            <a:r>
              <a:rPr lang="es-ES" sz="2800" dirty="0" smtClean="0">
                <a:solidFill>
                  <a:schemeClr val="accent2"/>
                </a:solidFill>
              </a:rPr>
              <a:t>DE CUIDADOR </a:t>
            </a:r>
            <a:r>
              <a:rPr lang="es-ES" sz="2800" dirty="0">
                <a:solidFill>
                  <a:schemeClr val="accent2"/>
                </a:solidFill>
              </a:rPr>
              <a:t>DOMICILIARIO</a:t>
            </a:r>
            <a:br>
              <a:rPr lang="es-ES" sz="2800" dirty="0">
                <a:solidFill>
                  <a:schemeClr val="accent2"/>
                </a:solidFill>
              </a:rPr>
            </a:br>
            <a:r>
              <a:rPr lang="es-ES" sz="2800" dirty="0">
                <a:solidFill>
                  <a:schemeClr val="accent1"/>
                </a:solidFill>
              </a:rPr>
              <a:t/>
            </a:r>
            <a:br>
              <a:rPr lang="es-ES" sz="2800" dirty="0">
                <a:solidFill>
                  <a:schemeClr val="accent1"/>
                </a:solidFill>
              </a:rPr>
            </a:br>
            <a:r>
              <a:rPr lang="es-ES" sz="2800" dirty="0"/>
              <a:t/>
            </a:r>
            <a:br>
              <a:rPr lang="es-ES" sz="2800" dirty="0"/>
            </a:br>
            <a:endParaRPr sz="2800" dirty="0"/>
          </a:p>
        </p:txBody>
      </p:sp>
      <p:pic>
        <p:nvPicPr>
          <p:cNvPr id="3" name="Imagen 2"/>
          <p:cNvPicPr>
            <a:picLocks noChangeAspect="1"/>
          </p:cNvPicPr>
          <p:nvPr/>
        </p:nvPicPr>
        <p:blipFill>
          <a:blip r:embed="rId3"/>
          <a:stretch>
            <a:fillRect/>
          </a:stretch>
        </p:blipFill>
        <p:spPr>
          <a:xfrm>
            <a:off x="3169666" y="2324004"/>
            <a:ext cx="5852667" cy="2209992"/>
          </a:xfrm>
          <a:prstGeom prst="rect">
            <a:avLst/>
          </a:prstGeom>
        </p:spPr>
      </p:pic>
      <p:pic>
        <p:nvPicPr>
          <p:cNvPr id="2" name="Imagen 1"/>
          <p:cNvPicPr>
            <a:picLocks noChangeAspect="1"/>
          </p:cNvPicPr>
          <p:nvPr/>
        </p:nvPicPr>
        <p:blipFill>
          <a:blip r:embed="rId4"/>
          <a:stretch>
            <a:fillRect/>
          </a:stretch>
        </p:blipFill>
        <p:spPr>
          <a:xfrm>
            <a:off x="138576" y="137484"/>
            <a:ext cx="1752752" cy="66299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70"/>
          <p:cNvSpPr txBox="1">
            <a:spLocks noGrp="1"/>
          </p:cNvSpPr>
          <p:nvPr>
            <p:ph type="title"/>
          </p:nvPr>
        </p:nvSpPr>
        <p:spPr>
          <a:xfrm>
            <a:off x="677334" y="2231011"/>
            <a:ext cx="4658237"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800"/>
              <a:buNone/>
            </a:pPr>
            <a:r>
              <a:rPr lang="es-ES"/>
              <a:t>Planilla a completar por el prestador</a:t>
            </a:r>
            <a:endParaRPr/>
          </a:p>
        </p:txBody>
      </p:sp>
      <p:pic>
        <p:nvPicPr>
          <p:cNvPr id="2" name="Imagen 1"/>
          <p:cNvPicPr>
            <a:picLocks noChangeAspect="1"/>
          </p:cNvPicPr>
          <p:nvPr/>
        </p:nvPicPr>
        <p:blipFill>
          <a:blip r:embed="rId3"/>
          <a:stretch>
            <a:fillRect/>
          </a:stretch>
        </p:blipFill>
        <p:spPr>
          <a:xfrm>
            <a:off x="5426363" y="1063379"/>
            <a:ext cx="4054191" cy="4618120"/>
          </a:xfrm>
          <a:prstGeom prst="rect">
            <a:avLst/>
          </a:prstGeom>
        </p:spPr>
      </p:pic>
      <p:pic>
        <p:nvPicPr>
          <p:cNvPr id="3" name="Imagen 2"/>
          <p:cNvPicPr>
            <a:picLocks noChangeAspect="1"/>
          </p:cNvPicPr>
          <p:nvPr/>
        </p:nvPicPr>
        <p:blipFill>
          <a:blip r:embed="rId4"/>
          <a:stretch>
            <a:fillRect/>
          </a:stretch>
        </p:blipFill>
        <p:spPr>
          <a:xfrm>
            <a:off x="185711" y="241179"/>
            <a:ext cx="1752752" cy="66299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38"/>
          <p:cNvSpPr/>
          <p:nvPr/>
        </p:nvSpPr>
        <p:spPr>
          <a:xfrm>
            <a:off x="1173191" y="1173193"/>
            <a:ext cx="8376249" cy="41549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s-ES" sz="2400" b="1">
                <a:solidFill>
                  <a:schemeClr val="accent2"/>
                </a:solidFill>
              </a:rPr>
              <a:t>ESPECIFICACIONES JORNADAS</a:t>
            </a:r>
            <a:endParaRPr sz="1400" b="1" i="0" u="none" strike="noStrike" cap="none">
              <a:solidFill>
                <a:schemeClr val="accent2"/>
              </a:solidFill>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Jornada simple: No menos de  4 horas e incluye una colación.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Jornada doble: No menos de 7 horas e incluye desayuno, almuerzo y merienda.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Jornada reducida: Jornada simple o doble de uno a tres días por semana.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Alojamiento permanente: Alojamiento de lunes a viernes.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Alojamiento de fin de semana: Incluye almuerzo, merienda y cena.</a:t>
            </a:r>
            <a:endParaRPr sz="1400" b="0" i="0" u="none" strike="noStrike" cap="none">
              <a:solidFill>
                <a:srgbClr val="000000"/>
              </a:solidFill>
              <a:latin typeface="Arial"/>
              <a:ea typeface="Arial"/>
              <a:cs typeface="Arial"/>
              <a:sym typeface="Arial"/>
            </a:endParaRPr>
          </a:p>
        </p:txBody>
      </p:sp>
      <p:pic>
        <p:nvPicPr>
          <p:cNvPr id="2" name="Imagen 1"/>
          <p:cNvPicPr>
            <a:picLocks noChangeAspect="1"/>
          </p:cNvPicPr>
          <p:nvPr/>
        </p:nvPicPr>
        <p:blipFill>
          <a:blip r:embed="rId3"/>
          <a:stretch>
            <a:fillRect/>
          </a:stretch>
        </p:blipFill>
        <p:spPr>
          <a:xfrm>
            <a:off x="72589" y="128057"/>
            <a:ext cx="1752752" cy="662997"/>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graphicFrame>
        <p:nvGraphicFramePr>
          <p:cNvPr id="501" name="Google Shape;501;p39"/>
          <p:cNvGraphicFramePr/>
          <p:nvPr/>
        </p:nvGraphicFramePr>
        <p:xfrm>
          <a:off x="3089722" y="1919288"/>
          <a:ext cx="6111350" cy="3881500"/>
        </p:xfrm>
        <a:graphic>
          <a:graphicData uri="http://schemas.openxmlformats.org/drawingml/2006/table">
            <a:tbl>
              <a:tblPr>
                <a:noFill/>
                <a:tableStyleId>{9423BA6F-12A4-406A-ABB0-D7985793576B}</a:tableStyleId>
              </a:tblPr>
              <a:tblGrid>
                <a:gridCol w="2912825"/>
                <a:gridCol w="3198525"/>
              </a:tblGrid>
              <a:tr h="327525">
                <a:tc>
                  <a:txBody>
                    <a:bodyPr/>
                    <a:lstStyle/>
                    <a:p>
                      <a:pPr marL="0" marR="0" lvl="0" indent="0" algn="ctr" rtl="0">
                        <a:lnSpc>
                          <a:spcPct val="100000"/>
                        </a:lnSpc>
                        <a:spcBef>
                          <a:spcPts val="0"/>
                        </a:spcBef>
                        <a:spcAft>
                          <a:spcPts val="0"/>
                        </a:spcAft>
                        <a:buClr>
                          <a:srgbClr val="000000"/>
                        </a:buClr>
                        <a:buSzPts val="1800"/>
                        <a:buFont typeface="Arial"/>
                        <a:buNone/>
                      </a:pPr>
                      <a:r>
                        <a:rPr lang="es-ES" sz="1800" b="1" i="0" u="none" strike="noStrike" cap="none">
                          <a:solidFill>
                            <a:srgbClr val="000000"/>
                          </a:solidFill>
                          <a:latin typeface="Arial"/>
                          <a:ea typeface="Arial"/>
                          <a:cs typeface="Arial"/>
                          <a:sym typeface="Arial"/>
                        </a:rPr>
                        <a:t>PROFESIONAL</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101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s-ES" sz="1800" b="1" i="0" u="none" strike="noStrike" cap="none">
                          <a:solidFill>
                            <a:srgbClr val="000000"/>
                          </a:solidFill>
                          <a:latin typeface="Arial"/>
                          <a:ea typeface="Arial"/>
                          <a:cs typeface="Arial"/>
                          <a:sym typeface="Arial"/>
                        </a:rPr>
                        <a:t>HABILITACIÓN</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01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27525">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Fonoaudiología</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RNP</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27525">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Kinesiología</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RNP</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27525">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Psicología</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RNP</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27525">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Terapista Ocupacional</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RNP</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27525">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Musicoterapeuta</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RNP</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27525">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Estimulación Temprana</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RNP</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27525">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Psicomotricista</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015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RNP</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0150" cap="flat" cmpd="sng">
                      <a:solidFill>
                        <a:srgbClr val="000000"/>
                      </a:solidFill>
                      <a:prstDash val="solid"/>
                      <a:round/>
                      <a:headEnd type="none" w="sm" len="sm"/>
                      <a:tailEnd type="none" w="sm" len="sm"/>
                    </a:lnB>
                  </a:tcPr>
                </a:tc>
              </a:tr>
              <a:tr h="327525">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Psicopedagogo</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10150" cap="flat" cmpd="sng">
                      <a:solidFill>
                        <a:srgbClr val="000000"/>
                      </a:solidFill>
                      <a:prstDash val="solid"/>
                      <a:round/>
                      <a:headEnd type="none" w="sm" len="sm"/>
                      <a:tailEnd type="none" w="sm" len="sm"/>
                    </a:lnT>
                    <a:lnB w="1015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RNP</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10150" cap="flat" cmpd="sng">
                      <a:solidFill>
                        <a:srgbClr val="000000"/>
                      </a:solidFill>
                      <a:prstDash val="solid"/>
                      <a:round/>
                      <a:headEnd type="none" w="sm" len="sm"/>
                      <a:tailEnd type="none" w="sm" len="sm"/>
                    </a:lnT>
                    <a:lnB w="10150" cap="flat" cmpd="sng">
                      <a:solidFill>
                        <a:srgbClr val="000000"/>
                      </a:solidFill>
                      <a:prstDash val="solid"/>
                      <a:round/>
                      <a:headEnd type="none" w="sm" len="sm"/>
                      <a:tailEnd type="none" w="sm" len="sm"/>
                    </a:lnB>
                  </a:tcPr>
                </a:tc>
              </a:tr>
              <a:tr h="327525">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Fisiatría</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10150" cap="flat" cmpd="sng">
                      <a:solidFill>
                        <a:srgbClr val="000000"/>
                      </a:solidFill>
                      <a:prstDash val="solid"/>
                      <a:round/>
                      <a:headEnd type="none" w="sm" len="sm"/>
                      <a:tailEnd type="none" w="sm" len="sm"/>
                    </a:lnT>
                    <a:lnB w="1015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RNP</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10150" cap="flat" cmpd="sng">
                      <a:solidFill>
                        <a:srgbClr val="000000"/>
                      </a:solidFill>
                      <a:prstDash val="solid"/>
                      <a:round/>
                      <a:headEnd type="none" w="sm" len="sm"/>
                      <a:tailEnd type="none" w="sm" len="sm"/>
                    </a:lnT>
                    <a:lnB w="10150" cap="flat" cmpd="sng">
                      <a:solidFill>
                        <a:srgbClr val="000000"/>
                      </a:solidFill>
                      <a:prstDash val="solid"/>
                      <a:round/>
                      <a:headEnd type="none" w="sm" len="sm"/>
                      <a:tailEnd type="none" w="sm" len="sm"/>
                    </a:lnB>
                  </a:tcPr>
                </a:tc>
              </a:tr>
              <a:tr h="606250">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Profesor/Maestra en Educación Especial</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10150" cap="flat" cmpd="sng">
                      <a:solidFill>
                        <a:srgbClr val="000000"/>
                      </a:solidFill>
                      <a:prstDash val="solid"/>
                      <a:round/>
                      <a:headEnd type="none" w="sm" len="sm"/>
                      <a:tailEnd type="none" w="sm" len="sm"/>
                    </a:lnT>
                    <a:lnB w="1015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s-ES" sz="1800" b="0" i="0" u="none" strike="noStrike" cap="none">
                          <a:solidFill>
                            <a:srgbClr val="000000"/>
                          </a:solidFill>
                          <a:latin typeface="Arial"/>
                          <a:ea typeface="Arial"/>
                          <a:cs typeface="Arial"/>
                          <a:sym typeface="Arial"/>
                        </a:rPr>
                        <a:t>Título Terciario (MdeMA)</a:t>
                      </a:r>
                      <a:endParaRPr sz="1600" u="none" strike="noStrike" cap="none"/>
                    </a:p>
                  </a:txBody>
                  <a:tcPr marL="6975" marR="6975" marT="6975" marB="41800" anchor="ctr">
                    <a:lnL w="10150" cap="flat" cmpd="sng">
                      <a:solidFill>
                        <a:srgbClr val="000000"/>
                      </a:solidFill>
                      <a:prstDash val="solid"/>
                      <a:round/>
                      <a:headEnd type="none" w="sm" len="sm"/>
                      <a:tailEnd type="none" w="sm" len="sm"/>
                    </a:lnL>
                    <a:lnR w="10150" cap="flat" cmpd="sng">
                      <a:solidFill>
                        <a:srgbClr val="000000"/>
                      </a:solidFill>
                      <a:prstDash val="solid"/>
                      <a:round/>
                      <a:headEnd type="none" w="sm" len="sm"/>
                      <a:tailEnd type="none" w="sm" len="sm"/>
                    </a:lnR>
                    <a:lnT w="10150" cap="flat" cmpd="sng">
                      <a:solidFill>
                        <a:srgbClr val="000000"/>
                      </a:solidFill>
                      <a:prstDash val="solid"/>
                      <a:round/>
                      <a:headEnd type="none" w="sm" len="sm"/>
                      <a:tailEnd type="none" w="sm" len="sm"/>
                    </a:lnT>
                    <a:lnB w="10150" cap="flat" cmpd="sng">
                      <a:solidFill>
                        <a:srgbClr val="000000"/>
                      </a:solidFill>
                      <a:prstDash val="solid"/>
                      <a:round/>
                      <a:headEnd type="none" w="sm" len="sm"/>
                      <a:tailEnd type="none" w="sm" len="sm"/>
                    </a:lnB>
                  </a:tcPr>
                </a:tc>
              </a:tr>
            </a:tbl>
          </a:graphicData>
        </a:graphic>
      </p:graphicFrame>
      <p:sp>
        <p:nvSpPr>
          <p:cNvPr id="502" name="Google Shape;502;p39"/>
          <p:cNvSpPr/>
          <p:nvPr/>
        </p:nvSpPr>
        <p:spPr>
          <a:xfrm>
            <a:off x="1920875" y="2160588"/>
            <a:ext cx="12192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rebuchet MS"/>
              <a:ea typeface="Trebuchet MS"/>
              <a:cs typeface="Trebuchet MS"/>
              <a:sym typeface="Trebuchet MS"/>
            </a:endParaRPr>
          </a:p>
        </p:txBody>
      </p:sp>
      <p:sp>
        <p:nvSpPr>
          <p:cNvPr id="503" name="Google Shape;503;p39"/>
          <p:cNvSpPr txBox="1">
            <a:spLocks noGrp="1"/>
          </p:cNvSpPr>
          <p:nvPr>
            <p:ph type="title"/>
          </p:nvPr>
        </p:nvSpPr>
        <p:spPr>
          <a:xfrm>
            <a:off x="677334" y="609600"/>
            <a:ext cx="10752666"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rgbClr val="1482AB"/>
              </a:buClr>
              <a:buSzPts val="3600"/>
              <a:buFont typeface="Trebuchet MS"/>
              <a:buNone/>
            </a:pPr>
            <a:r>
              <a:rPr lang="es-ES"/>
              <a:t>CONSTANCIA O REGISTRO HABILITANTE</a:t>
            </a:r>
            <a:endParaRPr/>
          </a:p>
        </p:txBody>
      </p:sp>
      <p:pic>
        <p:nvPicPr>
          <p:cNvPr id="2" name="Imagen 1"/>
          <p:cNvPicPr>
            <a:picLocks noChangeAspect="1"/>
          </p:cNvPicPr>
          <p:nvPr/>
        </p:nvPicPr>
        <p:blipFill>
          <a:blip r:embed="rId3"/>
          <a:stretch>
            <a:fillRect/>
          </a:stretch>
        </p:blipFill>
        <p:spPr>
          <a:xfrm>
            <a:off x="168123" y="163008"/>
            <a:ext cx="1752752" cy="662997"/>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40"/>
          <p:cNvSpPr txBox="1">
            <a:spLocks noGrp="1"/>
          </p:cNvSpPr>
          <p:nvPr>
            <p:ph type="title"/>
          </p:nvPr>
        </p:nvSpPr>
        <p:spPr>
          <a:xfrm>
            <a:off x="1563452" y="788446"/>
            <a:ext cx="9743375" cy="1320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rgbClr val="1482AB"/>
              </a:buClr>
              <a:buSzPts val="3600"/>
              <a:buFont typeface="Trebuchet MS"/>
              <a:buNone/>
            </a:pPr>
            <a:r>
              <a:rPr lang="es-ES" dirty="0"/>
              <a:t>CONSTANCIA O CATEGORIZACIÓN HABILITANTE</a:t>
            </a:r>
            <a:endParaRPr dirty="0"/>
          </a:p>
        </p:txBody>
      </p:sp>
      <p:graphicFrame>
        <p:nvGraphicFramePr>
          <p:cNvPr id="511" name="Google Shape;511;p40"/>
          <p:cNvGraphicFramePr/>
          <p:nvPr/>
        </p:nvGraphicFramePr>
        <p:xfrm>
          <a:off x="3404191" y="1448846"/>
          <a:ext cx="5250600" cy="4361550"/>
        </p:xfrm>
        <a:graphic>
          <a:graphicData uri="http://schemas.openxmlformats.org/drawingml/2006/table">
            <a:tbl>
              <a:tblPr>
                <a:noFill/>
                <a:tableStyleId>{9423BA6F-12A4-406A-ABB0-D7985793576B}</a:tableStyleId>
              </a:tblPr>
              <a:tblGrid>
                <a:gridCol w="2625300"/>
                <a:gridCol w="2625300"/>
              </a:tblGrid>
              <a:tr h="282750">
                <a:tc>
                  <a:txBody>
                    <a:bodyPr/>
                    <a:lstStyle/>
                    <a:p>
                      <a:pPr marL="0" marR="0" lvl="0" indent="0" algn="ctr" rtl="0">
                        <a:lnSpc>
                          <a:spcPct val="100000"/>
                        </a:lnSpc>
                        <a:spcBef>
                          <a:spcPts val="0"/>
                        </a:spcBef>
                        <a:spcAft>
                          <a:spcPts val="0"/>
                        </a:spcAft>
                        <a:buClr>
                          <a:srgbClr val="000000"/>
                        </a:buClr>
                        <a:buSzPts val="1100"/>
                        <a:buFont typeface="Arial"/>
                        <a:buNone/>
                      </a:pPr>
                      <a:r>
                        <a:rPr lang="es-ES" sz="1100" b="1" i="0" u="none" strike="noStrike" cap="none">
                          <a:solidFill>
                            <a:srgbClr val="000000"/>
                          </a:solidFill>
                          <a:latin typeface="Arial"/>
                          <a:ea typeface="Arial"/>
                          <a:cs typeface="Arial"/>
                          <a:sym typeface="Arial"/>
                        </a:rPr>
                        <a:t>ESTABLECIMIENTOS</a:t>
                      </a:r>
                      <a:endParaRPr sz="1300" u="none" strike="noStrike" cap="none"/>
                    </a:p>
                  </a:txBody>
                  <a:tcPr marL="53600" marR="53600" marT="53600" marB="536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ES" sz="1100" b="1" i="0" u="none" strike="noStrike" cap="none">
                          <a:solidFill>
                            <a:srgbClr val="000000"/>
                          </a:solidFill>
                          <a:latin typeface="Arial"/>
                          <a:ea typeface="Arial"/>
                          <a:cs typeface="Arial"/>
                          <a:sym typeface="Arial"/>
                        </a:rPr>
                        <a:t>HABILITACIÓN</a:t>
                      </a:r>
                      <a:endParaRPr sz="1300" u="none" strike="noStrike" cap="none"/>
                    </a:p>
                  </a:txBody>
                  <a:tcPr marL="53600" marR="53600" marT="53600" marB="536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509850">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Centro de Día</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ANDIS (Agencia Nacional de Discapacidad)</a:t>
                      </a:r>
                      <a:endParaRPr sz="1300" u="none" strike="noStrike" cap="none"/>
                    </a:p>
                  </a:txBody>
                  <a:tcPr marL="53600" marR="53600" marT="53600" marB="536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509850">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Centro Educativo Terapéutico</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ANDIS (Agencia Nacional de Discapacidad)</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509850">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Estimulación Temprana</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ANDIS (Agencia Nacional de Discapacidad)</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509850">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Educación Inicial/ General Básica,  Formación Laboral</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ANDIS (Agencia Nacional de Discapacidad)</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509850">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Hogares, Pequeños Hogares, Residencias</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ANDIS (Agencia Nacional de Discapacidad)</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509850">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Internación en Rehabilitación </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ANDIS (Agencia Nacional de Discapacidad)</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509850">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Módulo de Apoyo a la Integración Escolar</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ANDIS (Agencia Nacional de Discapacidad)</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509850">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MII - MIS (Centro)</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ES" sz="1100" b="0" i="0" u="none" strike="noStrike" cap="none">
                          <a:solidFill>
                            <a:srgbClr val="000000"/>
                          </a:solidFill>
                          <a:latin typeface="Arial"/>
                          <a:ea typeface="Arial"/>
                          <a:cs typeface="Arial"/>
                          <a:sym typeface="Arial"/>
                        </a:rPr>
                        <a:t>ANDIS (Agencia Nacional de Discapacidad)</a:t>
                      </a:r>
                      <a:endParaRPr sz="1300" u="none" strike="noStrike" cap="none"/>
                    </a:p>
                  </a:txBody>
                  <a:tcPr marL="53600" marR="53600" marT="53600" marB="536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bl>
          </a:graphicData>
        </a:graphic>
      </p:graphicFrame>
      <p:sp>
        <p:nvSpPr>
          <p:cNvPr id="512" name="Google Shape;512;p40"/>
          <p:cNvSpPr/>
          <p:nvPr/>
        </p:nvSpPr>
        <p:spPr>
          <a:xfrm>
            <a:off x="0" y="0"/>
            <a:ext cx="12192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rebuchet MS"/>
              <a:ea typeface="Trebuchet MS"/>
              <a:cs typeface="Trebuchet MS"/>
              <a:sym typeface="Trebuchet MS"/>
            </a:endParaRPr>
          </a:p>
        </p:txBody>
      </p:sp>
      <p:pic>
        <p:nvPicPr>
          <p:cNvPr id="2" name="Imagen 1"/>
          <p:cNvPicPr>
            <a:picLocks noChangeAspect="1"/>
          </p:cNvPicPr>
          <p:nvPr/>
        </p:nvPicPr>
        <p:blipFill>
          <a:blip r:embed="rId3"/>
          <a:stretch>
            <a:fillRect/>
          </a:stretch>
        </p:blipFill>
        <p:spPr>
          <a:xfrm>
            <a:off x="82016" y="125701"/>
            <a:ext cx="1752752" cy="662997"/>
          </a:xfrm>
          <a:prstGeom prst="rect">
            <a:avLst/>
          </a:prstGeom>
        </p:spPr>
      </p:pic>
    </p:spTree>
  </p:cSld>
  <p:clrMapOvr>
    <a:masterClrMapping/>
  </p:clrMapOvr>
</p:sld>
</file>

<file path=ppt/theme/theme1.xml><?xml version="1.0" encoding="utf-8"?>
<a:theme xmlns:a="http://schemas.openxmlformats.org/drawingml/2006/main" name="Faceta">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36</TotalTime>
  <Words>470</Words>
  <Application>Microsoft Office PowerPoint</Application>
  <PresentationFormat>Panorámica</PresentationFormat>
  <Paragraphs>117</Paragraphs>
  <Slides>36</Slides>
  <Notes>36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36</vt:i4>
      </vt:variant>
    </vt:vector>
  </HeadingPairs>
  <TitlesOfParts>
    <vt:vector size="42" baseType="lpstr">
      <vt:lpstr>Wingdings 3</vt:lpstr>
      <vt:lpstr>Calibri</vt:lpstr>
      <vt:lpstr>Noto Sans Symbols</vt:lpstr>
      <vt:lpstr>Arial</vt:lpstr>
      <vt:lpstr>Trebuchet MS</vt:lpstr>
      <vt:lpstr>Faceta</vt:lpstr>
      <vt:lpstr>DOCUMENTACIÓN A PRESENTAR SEGÚN PRESTACIÓN SOLICITADA OSPEDYB </vt:lpstr>
      <vt:lpstr>CONSIDERACIONES PARA PRESTACIONES 2025</vt:lpstr>
      <vt:lpstr>DOCUMENTACIÓN PERSONAL A PRESENTAR EN LEGAJO </vt:lpstr>
      <vt:lpstr>Planilla de conformidad prestacional Completa  la familia </vt:lpstr>
      <vt:lpstr>Cronograma de asistencia Completa  la familia</vt:lpstr>
      <vt:lpstr>PRESTACIÓN DE APOYO </vt:lpstr>
      <vt:lpstr>MÓDULO INTEGRAL SIMPLE  </vt:lpstr>
      <vt:lpstr>MÓDULO INTEGRAL INTENSIVO </vt:lpstr>
      <vt:lpstr>ESTIMULACIÓN TEMPRANA Atención ambulatoria individual, de acuerdo con el tipo de discapacidad, comprende hasta tres (3) sesiones semanales (Niños con discapacidad de 0 a 4 años de edad cronológica, eventualmente hasta los 6 años)</vt:lpstr>
      <vt:lpstr>HOSPITAL DE DÍA / CENTRO DE DÍA/ CENTRO EDUCATIVO TERAPÉUTICO Concurrencia diaria en jornada simple o doble, de acuerdo con la modalidad del servicio acreditado o la región donde se desarrolla</vt:lpstr>
      <vt:lpstr>EDUCACIÓN INICIAL / EDUCACIÓN GENERAL BÁSICA Concurrencia diaria en jornada simple o doble, de acuerdo con la modalidad del servicio acreditado o la región donde se desarrolla. Se reconocen 10 meses de prestación más un mes por matrícula</vt:lpstr>
      <vt:lpstr>FORMACIÓN LABORAL Y/O REHABILITACIÓN PROFESIONAL Jornada simple o doble, en forma diaria o periódica según el programa de capacitación que se desarrolle y justifique la modalidad. Los cursos no podrán extenderse más allá de los 4 años de duración. Se reconocen 10 meses de prestación más un mes por matrícula</vt:lpstr>
      <vt:lpstr>FORMULARIOS ALTA DE PRESTADOR- PRESUPUESTO  ( para las siguientes prestaciones)</vt:lpstr>
      <vt:lpstr>Planilla de alta de prestador A completar por el prestador</vt:lpstr>
      <vt:lpstr>Planilla de presupuesto prestacional A completar por el prestador</vt:lpstr>
      <vt:lpstr>MÓDULO DE APOYO A LA INTEGRACIÓN ESCOLAR Atención en escuela común, en consultorio, en domicilio, en forma simultánea y/o sucesiva, según corresponda. Se reconocerán 11 meses de prestación, 10 con asistencia escolar y 1 con asistencia a terapias</vt:lpstr>
      <vt:lpstr>Planilla a completar por el prestador</vt:lpstr>
      <vt:lpstr>Planilla de Acta Acuerdo A firmar por familia y prestador</vt:lpstr>
      <vt:lpstr>Presupuesto MAI A completar por prestador</vt:lpstr>
      <vt:lpstr>MÓDULO DE MAESTRA DE APOYO Atención en escuela común</vt:lpstr>
      <vt:lpstr>Planilla a completar por el prestador</vt:lpstr>
      <vt:lpstr>Planilla de presupuesto prestacional A completar por el prestador</vt:lpstr>
      <vt:lpstr>INTERNACIÓN EN REHABILITACIÓN  Clínicas o Sanatorios de rehabilitación, Hospitales con servicio de rehabilitación, Clínicas o Sanatorios polivalentes y Centros de rehabilitación con internación</vt:lpstr>
      <vt:lpstr>Planilla de Acta Acuerdo A firmar por familia, Institución educativa, y profesional   </vt:lpstr>
      <vt:lpstr>HOGAR / PEQUEÑOS HOGARES / RESIDENCIAS Módulo de alojamiento permanente. Módulo de alojamiento de lunes a viernes</vt:lpstr>
      <vt:lpstr>TRANSPORTE Se reconocerá por parte de la SSSalud, un mínimo de 12 kilómetros diarios y hasta 1500 km mensuales. De requerir una cantidad superior el afiliado debe presentar la constancia de domicilio certificada firmada por el médico de cabecera, el informe del médico de cabecera que justifique el excedente de kilómetros solicitados y el mapa google complementario</vt:lpstr>
      <vt:lpstr>Planilla  de Alta del prestador  Completar  el prestador</vt:lpstr>
      <vt:lpstr>Planilla de presupuesto transporte A completar por prestador</vt:lpstr>
      <vt:lpstr>Presentación de PowerPoint</vt:lpstr>
      <vt:lpstr>Presentación de PowerPoint</vt:lpstr>
      <vt:lpstr>Presentación de PowerPoint</vt:lpstr>
      <vt:lpstr>PRESTACIÓN DE CUIDADOR DOMICILIARIO   </vt:lpstr>
      <vt:lpstr>Planilla a completar por el prestador</vt:lpstr>
      <vt:lpstr>Presentación de PowerPoint</vt:lpstr>
      <vt:lpstr>CONSTANCIA O REGISTRO HABILITANTE</vt:lpstr>
      <vt:lpstr>CONSTANCIA O CATEGORIZACIÓN HABILITANTE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DOCUMENTACIÓN A PRESENTAR SEGÚN PRESTACIÓN SOLICITADA Uso interno</dc:title>
  <dc:creator>Cinthia Orellana</dc:creator>
  <cp:lastModifiedBy>Cuenta Microsoft</cp:lastModifiedBy>
  <cp:revision>5</cp:revision>
  <dcterms:created xsi:type="dcterms:W3CDTF">2024-05-13T13:38:58Z</dcterms:created>
  <dcterms:modified xsi:type="dcterms:W3CDTF">2024-10-07T16:32:50Z</dcterms:modified>
</cp:coreProperties>
</file>